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C38DEF-2131-4694-A5AD-4E3312947DB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2142DA0-40CD-440D-805E-47E606854B6A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s-ES" dirty="0" smtClean="0"/>
              <a:t>EJERCICIO DE INNOVACIÓN EDUCATIVA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4077072"/>
            <a:ext cx="7854696" cy="1752600"/>
          </a:xfrm>
        </p:spPr>
        <p:txBody>
          <a:bodyPr/>
          <a:lstStyle/>
          <a:p>
            <a:pPr algn="ctr"/>
            <a:r>
              <a:rPr lang="es-ES" dirty="0" smtClean="0"/>
              <a:t>JORGE AMOR CORTÉS  24</a:t>
            </a:r>
            <a:endParaRPr lang="es-ES" dirty="0"/>
          </a:p>
          <a:p>
            <a:pPr algn="ctr"/>
            <a:r>
              <a:rPr lang="es-ES" dirty="0" smtClean="0"/>
              <a:t>JORGE IBÁÑEZ HERRERO 215</a:t>
            </a:r>
          </a:p>
          <a:p>
            <a:pPr algn="ctr"/>
            <a:r>
              <a:rPr lang="es-ES" dirty="0" smtClean="0"/>
              <a:t>BORJA TRIGUEROS DÍAZ 430</a:t>
            </a:r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3356992"/>
            <a:ext cx="1894284" cy="1798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643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FOTO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7842" y="2770674"/>
            <a:ext cx="4103688" cy="2306638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3653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ENUNCIADO DEL EJERCICIO		</a:t>
            </a:r>
            <a:endParaRPr lang="es-ES" dirty="0"/>
          </a:p>
        </p:txBody>
      </p:sp>
      <p:pic>
        <p:nvPicPr>
          <p:cNvPr id="4" name="Picture 7" descr="FOTO 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2832587"/>
            <a:ext cx="3887788" cy="2182813"/>
          </a:xfrm>
          <a:prstGeom prst="rect">
            <a:avLst/>
          </a:prstGeom>
          <a:noFill/>
        </p:spPr>
      </p:pic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ES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tx2"/>
                </a:solidFill>
                <a:latin typeface="+mj-lt"/>
              </a:rPr>
              <a:t>El objetivo del trabajo es determinar la  distribución de presiones en un barco de eslora L, en función del tipo de sección transversal.</a:t>
            </a:r>
          </a:p>
          <a:p>
            <a:pPr marL="0" indent="0">
              <a:buNone/>
            </a:pPr>
            <a:endParaRPr lang="es-ES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s-ES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s-ES" dirty="0" smtClean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endParaRPr lang="es-ES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s-ES" dirty="0" smtClean="0">
                <a:solidFill>
                  <a:schemeClr val="tx2"/>
                </a:solidFill>
                <a:latin typeface="+mj-lt"/>
              </a:rPr>
              <a:t>Para simplificar los cálculos, hemos supuesto que el volumen de carena coincide con el volumen de la sección curva.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0152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es-ES" sz="4500" dirty="0" smtClean="0"/>
              <a:t>INTRODUCCIÓN TEÓRICA</a:t>
            </a:r>
            <a:endParaRPr lang="es-ES" sz="45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solidFill>
                  <a:schemeClr val="tx2"/>
                </a:solidFill>
                <a:latin typeface="+mj-lt"/>
              </a:rPr>
              <a:t>La presión varia linealmente con la profundidad, y es proporcional al peso específico del fluido</a:t>
            </a:r>
            <a:r>
              <a:rPr lang="el-GR" dirty="0" smtClean="0">
                <a:solidFill>
                  <a:schemeClr val="tx2"/>
                </a:solidFill>
                <a:latin typeface="+mj-lt"/>
              </a:rPr>
              <a:t> ϒ</a:t>
            </a:r>
            <a:r>
              <a:rPr lang="es-ES" dirty="0" smtClean="0">
                <a:solidFill>
                  <a:schemeClr val="tx2"/>
                </a:solidFill>
                <a:latin typeface="+mj-lt"/>
              </a:rPr>
              <a:t>, por lo tanto si nos encontramos a una profundidad H de la superficie, estaremos expuestos a una presión </a:t>
            </a:r>
            <a:r>
              <a:rPr lang="el-GR" dirty="0" smtClean="0">
                <a:solidFill>
                  <a:schemeClr val="tx2"/>
                </a:solidFill>
                <a:latin typeface="+mj-lt"/>
              </a:rPr>
              <a:t>ϒ</a:t>
            </a:r>
            <a:r>
              <a:rPr lang="es-ES" dirty="0" smtClean="0">
                <a:solidFill>
                  <a:schemeClr val="tx2"/>
                </a:solidFill>
                <a:latin typeface="+mj-lt"/>
              </a:rPr>
              <a:t>H. Las presiones son siempre perpendiculares a la superficie. Por lo tanto, la fuerza también lo será. Se calcula hallando el área de las presiones multiplicada por la sección sobre la que trabaja la presión.</a:t>
            </a:r>
          </a:p>
          <a:p>
            <a:pPr marL="0" indent="0">
              <a:buNone/>
            </a:pPr>
            <a:endParaRPr lang="es-E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5407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OTO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78984" y="1527513"/>
            <a:ext cx="7800001" cy="438095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04664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SECCIÓN TRANSVERSAL RECTANGULAR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467544" y="5322152"/>
            <a:ext cx="7776863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s-ES" sz="2600" dirty="0">
                <a:solidFill>
                  <a:schemeClr val="tx2"/>
                </a:solidFill>
                <a:latin typeface="+mj-lt"/>
              </a:rPr>
              <a:t>La ley de presiones en las cara laterales es triangular, variando desde 0 en la superficie hasta </a:t>
            </a:r>
            <a:r>
              <a:rPr lang="el-GR" sz="2600" dirty="0">
                <a:solidFill>
                  <a:schemeClr val="tx2"/>
                </a:solidFill>
                <a:latin typeface="+mj-lt"/>
              </a:rPr>
              <a:t>γ</a:t>
            </a:r>
            <a:r>
              <a:rPr lang="es-ES" sz="2600" dirty="0">
                <a:solidFill>
                  <a:schemeClr val="tx2"/>
                </a:solidFill>
                <a:latin typeface="+mj-lt"/>
              </a:rPr>
              <a:t>D</a:t>
            </a:r>
            <a:r>
              <a:rPr lang="es-ES" sz="2600" dirty="0" smtClean="0">
                <a:solidFill>
                  <a:schemeClr val="tx2"/>
                </a:solidFill>
                <a:latin typeface="+mj-lt"/>
              </a:rPr>
              <a:t>, </a:t>
            </a:r>
            <a:r>
              <a:rPr lang="es-ES" sz="2600" dirty="0">
                <a:solidFill>
                  <a:schemeClr val="tx2"/>
                </a:solidFill>
                <a:latin typeface="+mj-lt"/>
              </a:rPr>
              <a:t>y en la cara inferior es rectangular y del mismo valor.</a:t>
            </a:r>
          </a:p>
        </p:txBody>
      </p:sp>
    </p:spTree>
    <p:extLst>
      <p:ext uri="{BB962C8B-B14F-4D97-AF65-F5344CB8AC3E}">
        <p14:creationId xmlns:p14="http://schemas.microsoft.com/office/powerpoint/2010/main" val="178326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404664"/>
            <a:ext cx="9252520" cy="1143000"/>
          </a:xfrm>
        </p:spPr>
        <p:txBody>
          <a:bodyPr>
            <a:normAutofit/>
          </a:bodyPr>
          <a:lstStyle/>
          <a:p>
            <a:r>
              <a:rPr lang="es-ES" sz="4500" dirty="0" smtClean="0"/>
              <a:t>SECCIÓN TRANSVERSAL RECTANGULAR</a:t>
            </a:r>
            <a:endParaRPr lang="es-ES" sz="45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es-ES" sz="2800" b="0" dirty="0" smtClean="0">
                    <a:solidFill>
                      <a:schemeClr val="tx2"/>
                    </a:solidFill>
                    <a:latin typeface="+mj-lt"/>
                  </a:rPr>
                  <a:t>Las fuerzas horizontales se anulan por equilibrio: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s-ES" sz="2800" b="0" i="1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b>
                          <m:sSubPr>
                            <m:ctrlPr>
                              <a:rPr lang="es-ES" sz="2800" b="0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ES" sz="28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𝐹</m:t>
                            </m:r>
                          </m:e>
                          <m:sub>
                            <m:r>
                              <a:rPr lang="es-ES" sz="2800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𝐻</m:t>
                            </m:r>
                          </m:sub>
                        </m:sSub>
                      </m:e>
                    </m:nary>
                  </m:oMath>
                </a14:m>
                <a:r>
                  <a:rPr lang="es-ES" sz="2800" b="0" dirty="0" smtClean="0">
                    <a:solidFill>
                      <a:schemeClr val="tx2"/>
                    </a:solidFill>
                    <a:latin typeface="+mj-lt"/>
                  </a:rPr>
                  <a:t>=0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</m:oMath>
                </a14:m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=</a:t>
                </a:r>
                <a:r>
                  <a:rPr lang="el-GR" sz="2800" dirty="0" smtClean="0">
                    <a:solidFill>
                      <a:schemeClr val="tx2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800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ϒ</m:t>
                        </m:r>
                        <m:r>
                          <m:rPr>
                            <m:nor/>
                          </m:rPr>
                          <a:rPr lang="es-ES" sz="2800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D</m:t>
                        </m:r>
                      </m:num>
                      <m:den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DL-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ES" sz="280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2800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ϒ</m:t>
                        </m:r>
                        <m:r>
                          <m:rPr>
                            <m:nor/>
                          </m:rPr>
                          <a:rPr lang="es-ES" sz="2800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D</m:t>
                        </m:r>
                      </m:num>
                      <m:den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DL=0</a:t>
                </a:r>
              </a:p>
              <a:p>
                <a:pPr marL="0" indent="0">
                  <a:buNone/>
                </a:pPr>
                <a:r>
                  <a:rPr lang="es-ES" sz="2800" b="0" dirty="0" smtClean="0">
                    <a:solidFill>
                      <a:schemeClr val="tx2"/>
                    </a:solidFill>
                    <a:latin typeface="+mj-lt"/>
                  </a:rPr>
                  <a:t>La fuerza vertical que genera la presión es: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s-ES" sz="2800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=</a:t>
                </a:r>
                <a:r>
                  <a:rPr lang="el-GR" sz="2800" dirty="0" smtClean="0">
                    <a:solidFill>
                      <a:schemeClr val="tx2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800" dirty="0" smtClean="0">
                        <a:solidFill>
                          <a:schemeClr val="tx2"/>
                        </a:solidFill>
                        <a:latin typeface="+mj-lt"/>
                      </a:rPr>
                      <m:t>ϒ</m:t>
                    </m:r>
                    <m:r>
                      <m:rPr>
                        <m:nor/>
                      </m:rPr>
                      <a:rPr lang="es-ES" sz="2800" dirty="0" smtClean="0">
                        <a:solidFill>
                          <a:schemeClr val="tx2"/>
                        </a:solidFill>
                        <a:latin typeface="+mj-lt"/>
                      </a:rPr>
                      <m:t>D</m:t>
                    </m:r>
                    <m:r>
                      <m:rPr>
                        <m:nor/>
                      </m:rPr>
                      <a:rPr lang="es-ES" sz="2800" b="0" i="0" dirty="0" smtClean="0">
                        <a:solidFill>
                          <a:schemeClr val="tx2"/>
                        </a:solidFill>
                        <a:latin typeface="+mj-lt"/>
                      </a:rPr>
                      <m:t>BL</m:t>
                    </m:r>
                  </m:oMath>
                </a14:m>
                <a:endParaRPr lang="es-ES" sz="2800" dirty="0" smtClean="0">
                  <a:solidFill>
                    <a:schemeClr val="tx2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Comprobamos que se verifica el principio de Arquímedes.</a:t>
                </a:r>
              </a:p>
              <a:p>
                <a:pPr marL="0" indent="0">
                  <a:buNone/>
                </a:pPr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El empuje de un cuerpo sumergido es igual al peso del volumen del fluido desalojado.</a:t>
                </a:r>
              </a:p>
              <a:p>
                <a:pPr marL="0" indent="0">
                  <a:buNone/>
                </a:pPr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Como el volumen del cuerpo sumergido es DBL, el empuje es E=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800" dirty="0" smtClean="0">
                        <a:solidFill>
                          <a:schemeClr val="tx2"/>
                        </a:solidFill>
                        <a:latin typeface="+mj-lt"/>
                      </a:rPr>
                      <m:t>ϒ</m:t>
                    </m:r>
                    <m:r>
                      <m:rPr>
                        <m:nor/>
                      </m:rPr>
                      <a:rPr lang="es-ES" sz="2800" dirty="0" smtClean="0">
                        <a:solidFill>
                          <a:schemeClr val="tx2"/>
                        </a:solidFill>
                        <a:latin typeface="+mj-lt"/>
                      </a:rPr>
                      <m:t>D</m:t>
                    </m:r>
                    <m:r>
                      <m:rPr>
                        <m:nor/>
                      </m:rPr>
                      <a:rPr lang="es-ES" sz="2800" b="0" i="0" dirty="0" smtClean="0">
                        <a:solidFill>
                          <a:schemeClr val="tx2"/>
                        </a:solidFill>
                        <a:latin typeface="+mj-lt"/>
                      </a:rPr>
                      <m:t>BL</m:t>
                    </m:r>
                  </m:oMath>
                </a14:m>
                <a:r>
                  <a:rPr lang="es-ES" sz="2800" dirty="0" smtClean="0">
                    <a:solidFill>
                      <a:schemeClr val="tx2"/>
                    </a:solidFill>
                    <a:latin typeface="+mj-lt"/>
                  </a:rPr>
                  <a:t> y, por tanto, se cumple el principio.</a:t>
                </a:r>
              </a:p>
              <a:p>
                <a:pPr marL="0" indent="0">
                  <a:buNone/>
                </a:pPr>
                <a:endParaRPr lang="es-ES" dirty="0" smtClean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59" t="-277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4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FOTO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67544" y="1658638"/>
            <a:ext cx="7800001" cy="4380953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056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SECCIÓN TRANSVERSAL CIRCULAR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4 Rectángulo"/>
              <p:cNvSpPr/>
              <p:nvPr/>
            </p:nvSpPr>
            <p:spPr>
              <a:xfrm>
                <a:off x="395536" y="5445224"/>
                <a:ext cx="7920880" cy="8125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90000"/>
                  </a:lnSpc>
                  <a:buFont typeface="Wingdings" pitchFamily="2" charset="2"/>
                  <a:buNone/>
                </a:pPr>
                <a:r>
                  <a:rPr lang="es-ES" sz="2600" dirty="0">
                    <a:solidFill>
                      <a:schemeClr val="tx2"/>
                    </a:solidFill>
                    <a:latin typeface="+mj-lt"/>
                  </a:rPr>
                  <a:t>La ley de presiones forma una superficie curva que tiene valor máximo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sz="2600" dirty="0">
                        <a:solidFill>
                          <a:srgbClr val="04617B"/>
                        </a:solidFill>
                        <a:latin typeface="Calibri"/>
                      </a:rPr>
                      <m:t>ϒ</m:t>
                    </m:r>
                  </m:oMath>
                </a14:m>
                <a:r>
                  <a:rPr lang="es-ES" sz="2600" dirty="0" smtClean="0">
                    <a:solidFill>
                      <a:schemeClr val="tx2"/>
                    </a:solidFill>
                    <a:latin typeface="+mj-lt"/>
                  </a:rPr>
                  <a:t>D </a:t>
                </a:r>
                <a:r>
                  <a:rPr lang="es-ES" sz="2600" dirty="0">
                    <a:solidFill>
                      <a:schemeClr val="tx2"/>
                    </a:solidFill>
                    <a:latin typeface="+mj-lt"/>
                  </a:rPr>
                  <a:t>y varía en </a:t>
                </a:r>
                <a:r>
                  <a:rPr lang="es-ES" sz="2600" dirty="0" smtClean="0">
                    <a:solidFill>
                      <a:schemeClr val="tx2"/>
                    </a:solidFill>
                    <a:latin typeface="+mj-lt"/>
                  </a:rPr>
                  <a:t>función </a:t>
                </a:r>
                <a:r>
                  <a:rPr lang="es-ES" sz="2600" dirty="0">
                    <a:solidFill>
                      <a:schemeClr val="tx2"/>
                    </a:solidFill>
                    <a:latin typeface="+mj-lt"/>
                  </a:rPr>
                  <a:t>del ángulo </a:t>
                </a:r>
                <a:r>
                  <a:rPr lang="es-ES" sz="2600" dirty="0" smtClean="0">
                    <a:solidFill>
                      <a:schemeClr val="tx2"/>
                    </a:solidFill>
                    <a:latin typeface="+mj-lt"/>
                  </a:rPr>
                  <a:t>Ɵ.</a:t>
                </a:r>
                <a:endParaRPr lang="es-ES" sz="2600" dirty="0">
                  <a:solidFill>
                    <a:schemeClr val="tx2"/>
                  </a:solidFill>
                  <a:latin typeface="+mj-lt"/>
                </a:endParaRPr>
              </a:p>
            </p:txBody>
          </p:sp>
        </mc:Choice>
        <mc:Fallback xmlns=""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5445224"/>
                <a:ext cx="7920880" cy="812530"/>
              </a:xfrm>
              <a:prstGeom prst="rect">
                <a:avLst/>
              </a:prstGeom>
              <a:blipFill rotWithShape="1">
                <a:blip r:embed="rId3"/>
                <a:stretch>
                  <a:fillRect l="-1386" t="-11194" b="-17910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2697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SECCIÓN TRANSVERSAL CIRCULAR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2060848"/>
                <a:ext cx="8784976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s-ES" b="0" dirty="0" smtClean="0">
                    <a:solidFill>
                      <a:schemeClr val="tx2"/>
                    </a:solidFill>
                    <a:latin typeface="+mj-lt"/>
                  </a:rPr>
                  <a:t>Al tratarse de una curva la distribución de presiones, hallamos dicho área integrando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𝐻</m:t>
                        </m:r>
                      </m:sub>
                    </m:sSub>
                    <m:r>
                      <a:rPr lang="es-ES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m:rPr>
                            <m:nor/>
                          </m:rPr>
                          <a:rPr lang="el-GR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ϒ</m:t>
                        </m:r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D</m:t>
                        </m:r>
                        <m:func>
                          <m:funcPr>
                            <m:ctrlPr>
                              <a:rPr lang="es-ES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ES" i="0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s-ES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func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 </m:t>
                        </m:r>
                      </m:e>
                    </m:nary>
                    <m:func>
                      <m:func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s-ES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𝜑</m:t>
                        </m:r>
                      </m:e>
                    </m:func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LDd</a:t>
                </a:r>
                <a14:m>
                  <m:oMath xmlns:m="http://schemas.openxmlformats.org/officeDocument/2006/math">
                    <m:r>
                      <a:rPr lang="es-ES" i="1" dirty="0" smtClean="0">
                        <a:solidFill>
                          <a:schemeClr val="tx2"/>
                        </a:solidFill>
                        <a:latin typeface="Cambria Math"/>
                      </a:rPr>
                      <m:t>𝜑</m:t>
                    </m:r>
                    <m:r>
                      <a:rPr lang="es-ES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−</m:t>
                    </m:r>
                    <m:nary>
                      <m:nary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m:rPr>
                            <m:nor/>
                          </m:rPr>
                          <a:rPr lang="el-GR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ϒ</m:t>
                        </m:r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D</m:t>
                        </m:r>
                        <m:func>
                          <m:funcPr>
                            <m:ctrlPr>
                              <a:rPr lang="es-ES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s-ES" i="0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s-ES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𝜑</m:t>
                            </m:r>
                          </m:e>
                        </m:func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 </m:t>
                        </m:r>
                      </m:e>
                    </m:nary>
                    <m:func>
                      <m:func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s-ES" i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cos</m:t>
                        </m:r>
                      </m:fName>
                      <m:e>
                        <m:r>
                          <a:rPr lang="es-ES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𝜑</m:t>
                        </m:r>
                      </m:e>
                    </m:func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LDd</a:t>
                </a:r>
                <a14:m>
                  <m:oMath xmlns:m="http://schemas.openxmlformats.org/officeDocument/2006/math">
                    <m:r>
                      <a:rPr lang="es-ES" i="1" dirty="0" smtClean="0">
                        <a:solidFill>
                          <a:schemeClr val="tx2"/>
                        </a:solidFill>
                        <a:latin typeface="Cambria Math"/>
                      </a:rPr>
                      <m:t>𝜑</m:t>
                    </m:r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=0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s-ES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𝑉</m:t>
                        </m:r>
                      </m:sub>
                    </m:sSub>
                    <m:r>
                      <a:rPr lang="es-ES" b="0" i="1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2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s-E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ES" i="1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s-E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l-GR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m:rPr>
                            <m:sty m:val="p"/>
                          </m:rPr>
                          <a:rPr lang="el-GR">
                            <a:solidFill>
                              <a:schemeClr val="tx2"/>
                            </a:solidFill>
                            <a:latin typeface="Cambria Math"/>
                          </a:rPr>
                          <m:t>ϒ</m:t>
                        </m:r>
                      </m:e>
                    </m:nary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Dsin</a:t>
                </a:r>
                <a:r>
                  <a:rPr lang="es-ES" baseline="30000" dirty="0" smtClean="0">
                    <a:solidFill>
                      <a:schemeClr val="tx2"/>
                    </a:solidFill>
                    <a:latin typeface="+mj-lt"/>
                  </a:rPr>
                  <a:t>2</a:t>
                </a:r>
                <a:r>
                  <a:rPr lang="es-ES" dirty="0">
                    <a:solidFill>
                      <a:schemeClr val="tx2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a:rPr lang="es-ES" i="1" dirty="0" smtClean="0">
                        <a:solidFill>
                          <a:schemeClr val="tx2"/>
                        </a:solidFill>
                        <a:latin typeface="Cambria Math"/>
                      </a:rPr>
                      <m:t>𝜑</m:t>
                    </m:r>
                    <m:r>
                      <a:rPr lang="es-ES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𝐿𝐷𝑑</m:t>
                    </m:r>
                    <m:r>
                      <a:rPr lang="es-ES" i="1" dirty="0" smtClean="0">
                        <a:solidFill>
                          <a:schemeClr val="tx2"/>
                        </a:solidFill>
                        <a:latin typeface="Cambria Math"/>
                      </a:rPr>
                      <m:t>𝜑</m:t>
                    </m:r>
                    <m:r>
                      <a:rPr lang="es-ES" b="0" i="1" dirty="0" smtClean="0">
                        <a:solidFill>
                          <a:schemeClr val="tx2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= 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>
                        <a:solidFill>
                          <a:schemeClr val="tx2"/>
                        </a:solidFill>
                        <a:latin typeface="+mj-lt"/>
                      </a:rPr>
                      <m:t>ϒ</m:t>
                    </m:r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𝐷</m:t>
                        </m:r>
                      </m:e>
                      <m:sup>
                        <m:r>
                          <a:rPr lang="es-ES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s-ES" i="1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es-ES" i="1">
                            <a:solidFill>
                              <a:schemeClr val="tx2"/>
                            </a:solidFill>
                            <a:latin typeface="Cambria Math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s-ES" i="1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l-GR" i="1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  <m:e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s-ES" baseline="30000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 </m:t>
                        </m:r>
                        <m:r>
                          <a:rPr lang="es-ES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𝜑</m:t>
                        </m:r>
                        <m:r>
                          <a:rPr lang="es-ES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𝑑</m:t>
                        </m:r>
                        <m:r>
                          <a:rPr lang="es-ES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𝜑</m:t>
                        </m:r>
                      </m:e>
                    </m:nary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=  =2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 smtClean="0">
                        <a:solidFill>
                          <a:schemeClr val="tx2"/>
                        </a:solidFill>
                        <a:latin typeface="+mj-lt"/>
                      </a:rPr>
                      <m:t>ϒ</m:t>
                    </m:r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L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ES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ES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𝐷</m:t>
                        </m:r>
                      </m:e>
                      <m:sup>
                        <m:r>
                          <a:rPr lang="es-ES" b="0" i="1" dirty="0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es-E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es-ES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s-ES" b="0" i="1" dirty="0" smtClean="0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ES" b="0" i="1" dirty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ES" i="1" dirty="0" smtClean="0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𝜑</m:t>
                                    </m:r>
                                  </m:num>
                                  <m:den>
                                    <m:r>
                                      <a:rPr lang="es-ES" b="0" i="1" dirty="0" smtClean="0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es-ES" b="0" i="1" dirty="0" smtClean="0">
                                    <a:solidFill>
                                      <a:schemeClr val="tx2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f>
                                  <m:fPr>
                                    <m:ctrlPr>
                                      <a:rPr lang="es-ES" i="1" dirty="0" smtClean="0">
                                        <a:solidFill>
                                          <a:schemeClr val="tx2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unc>
                                      <m:funcPr>
                                        <m:ctrlPr>
                                          <a:rPr lang="es-ES" i="1" dirty="0" smtClean="0">
                                            <a:solidFill>
                                              <a:schemeClr val="tx2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r>
                                          <m:rPr>
                                            <m:sty m:val="p"/>
                                          </m:rPr>
                                          <a:rPr lang="es-ES" i="0" dirty="0" smtClean="0">
                                            <a:solidFill>
                                              <a:schemeClr val="tx2"/>
                                            </a:solidFill>
                                            <a:latin typeface="Cambria Math"/>
                                          </a:rPr>
                                          <m:t>sin</m:t>
                                        </m:r>
                                      </m:fName>
                                      <m:e>
                                        <m:r>
                                          <a:rPr lang="es-ES" b="0" i="1" dirty="0" smtClean="0">
                                            <a:solidFill>
                                              <a:schemeClr val="tx2"/>
                                            </a:solidFill>
                                            <a:latin typeface="Cambria Math"/>
                                          </a:rPr>
                                          <m:t>2</m:t>
                                        </m:r>
                                        <m:r>
                                          <a:rPr lang="es-ES" i="1" dirty="0" smtClean="0">
                                            <a:solidFill>
                                              <a:schemeClr val="tx2"/>
                                            </a:solidFill>
                                            <a:latin typeface="Cambria Math"/>
                                          </a:rPr>
                                          <m:t>𝜑</m:t>
                                        </m:r>
                                      </m:e>
                                    </m:func>
                                  </m:num>
                                  <m:den>
                                    <m:r>
                                      <a:rPr lang="es-ES" b="0" i="1" dirty="0" smtClean="0">
                                        <a:solidFill>
                                          <a:schemeClr val="tx2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</m:den>
                                </m:f>
                              </m:e>
                            </m:d>
                          </m:e>
                          <m:sub>
                            <m:r>
                              <a:rPr lang="es-E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0</m:t>
                            </m:r>
                          </m:sub>
                          <m:sup/>
                        </m:sSubSup>
                      </m:e>
                      <m:sup>
                        <m:f>
                          <m:fPr>
                            <m:ctrlP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𝜋</m:t>
                            </m:r>
                          </m:num>
                          <m:den>
                            <m: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s-ES" b="0" i="0" smtClean="0">
                        <a:solidFill>
                          <a:schemeClr val="tx2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l-GR" b="0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ϒ</m:t>
                        </m:r>
                        <m:r>
                          <a:rPr lang="el-GR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𝜋</m:t>
                        </m:r>
                        <m:r>
                          <m:rPr>
                            <m:nor/>
                          </m:rPr>
                          <a:rPr lang="es-ES" dirty="0" smtClean="0">
                            <a:solidFill>
                              <a:schemeClr val="tx2"/>
                            </a:solidFill>
                            <a:latin typeface="+mj-lt"/>
                          </a:rPr>
                          <m:t>L</m:t>
                        </m:r>
                        <m:sSup>
                          <m:sSupPr>
                            <m:ctrlPr>
                              <a:rPr lang="es-ES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s-ES" b="0" i="1" dirty="0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l-GR" b="0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s-ES" dirty="0" smtClean="0">
                  <a:solidFill>
                    <a:schemeClr val="tx2"/>
                  </a:solidFill>
                  <a:latin typeface="+mj-lt"/>
                </a:endParaRPr>
              </a:p>
              <a:p>
                <a:pPr marL="0" indent="0">
                  <a:buNone/>
                </a:pPr>
                <a:r>
                  <a:rPr lang="es-ES" dirty="0">
                    <a:solidFill>
                      <a:schemeClr val="tx2"/>
                    </a:solidFill>
                    <a:latin typeface="+mj-lt"/>
                  </a:rPr>
                  <a:t>También se vuelve a cumplir el principio de Arquímedes. El peso del volumen del </a:t>
                </a:r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fluido coincide </a:t>
                </a:r>
                <a:r>
                  <a:rPr lang="es-ES" dirty="0">
                    <a:solidFill>
                      <a:schemeClr val="tx2"/>
                    </a:solidFill>
                    <a:latin typeface="+mj-lt"/>
                  </a:rPr>
                  <a:t>con el empuje, y </a:t>
                </a:r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es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l-GR" i="1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E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𝐷</m:t>
                            </m:r>
                          </m:e>
                          <m:sup>
                            <m:r>
                              <a:rPr lang="es-ES" b="0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l-GR" dirty="0">
                            <a:solidFill>
                              <a:srgbClr val="04617B"/>
                            </a:solidFill>
                            <a:latin typeface="Calibri"/>
                          </a:rPr>
                          <m:t>ϒ</m:t>
                        </m:r>
                        <m:r>
                          <a:rPr lang="es-ES" b="0" i="1" dirty="0" smtClean="0">
                            <a:solidFill>
                              <a:srgbClr val="04617B"/>
                            </a:solidFill>
                            <a:latin typeface="Cambria Math"/>
                          </a:rPr>
                          <m:t>𝐿</m:t>
                        </m:r>
                      </m:num>
                      <m:den>
                        <m:r>
                          <a:rPr lang="el-GR" i="1" smtClean="0">
                            <a:solidFill>
                              <a:schemeClr val="tx2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es-ES" dirty="0" smtClean="0">
                    <a:solidFill>
                      <a:schemeClr val="tx2"/>
                    </a:solidFill>
                    <a:latin typeface="+mj-lt"/>
                  </a:rPr>
                  <a:t> .</a:t>
                </a: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2060848"/>
                <a:ext cx="8784976" cy="4525963"/>
              </a:xfrm>
              <a:blipFill rotWithShape="1">
                <a:blip r:embed="rId2"/>
                <a:stretch>
                  <a:fillRect l="-1179" t="-1077" r="-166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58372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132</TotalTime>
  <Words>232</Words>
  <Application>Microsoft Office PowerPoint</Application>
  <PresentationFormat>Presentación en pantalla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Calibri</vt:lpstr>
      <vt:lpstr>Cambria Math</vt:lpstr>
      <vt:lpstr>Constantia</vt:lpstr>
      <vt:lpstr>Wingdings</vt:lpstr>
      <vt:lpstr>Wingdings 2</vt:lpstr>
      <vt:lpstr>Flujo</vt:lpstr>
      <vt:lpstr>EJERCICIO DE INNOVACIÓN EDUCATIVA</vt:lpstr>
      <vt:lpstr> ENUNCIADO DEL EJERCICIO  </vt:lpstr>
      <vt:lpstr>INTRODUCCIÓN TEÓRICA</vt:lpstr>
      <vt:lpstr>SECCIÓN TRANSVERSAL RECTANGULAR</vt:lpstr>
      <vt:lpstr>SECCIÓN TRANSVERSAL RECTANGULAR</vt:lpstr>
      <vt:lpstr>SECCIÓN TRANSVERSAL CIRCULAR</vt:lpstr>
      <vt:lpstr>SECCIÓN TRANSVERSAL CIRCULAR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gico</dc:creator>
  <cp:lastModifiedBy>Jaime Garcia Palacio</cp:lastModifiedBy>
  <cp:revision>16</cp:revision>
  <dcterms:created xsi:type="dcterms:W3CDTF">2013-01-08T18:16:18Z</dcterms:created>
  <dcterms:modified xsi:type="dcterms:W3CDTF">2016-07-19T14:56:16Z</dcterms:modified>
</cp:coreProperties>
</file>