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3" r:id="rId7"/>
    <p:sldId id="261" r:id="rId8"/>
    <p:sldId id="264" r:id="rId9"/>
    <p:sldId id="265" r:id="rId10"/>
    <p:sldId id="266" r:id="rId11"/>
    <p:sldId id="277" r:id="rId12"/>
    <p:sldId id="267" r:id="rId13"/>
    <p:sldId id="269" r:id="rId14"/>
    <p:sldId id="270" r:id="rId15"/>
    <p:sldId id="271" r:id="rId16"/>
    <p:sldId id="272" r:id="rId17"/>
    <p:sldId id="273" r:id="rId18"/>
    <p:sldId id="274" r:id="rId19"/>
    <p:sldId id="276"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5" autoAdjust="0"/>
    <p:restoredTop sz="94660"/>
  </p:normalViewPr>
  <p:slideViewPr>
    <p:cSldViewPr>
      <p:cViewPr varScale="1">
        <p:scale>
          <a:sx n="87" d="100"/>
          <a:sy n="87" d="100"/>
        </p:scale>
        <p:origin x="151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Hoja_de_c_lculo_de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en-US" sz="1600"/>
              <a:t>Análisis</a:t>
            </a:r>
            <a:r>
              <a:rPr lang="en-US" sz="1600" baseline="0"/>
              <a:t> de la</a:t>
            </a:r>
            <a:r>
              <a:rPr lang="en-US" sz="1600"/>
              <a:t>Estabilidad en el Trasporte</a:t>
            </a:r>
            <a:endParaRPr lang="en-US"/>
          </a:p>
        </c:rich>
      </c:tx>
      <c:overlay val="0"/>
    </c:title>
    <c:autoTitleDeleted val="0"/>
    <c:plotArea>
      <c:layout/>
      <c:scatterChart>
        <c:scatterStyle val="smoothMarker"/>
        <c:varyColors val="0"/>
        <c:ser>
          <c:idx val="0"/>
          <c:order val="0"/>
          <c:tx>
            <c:strRef>
              <c:f>'calculo del yg'!$H$33</c:f>
              <c:strCache>
                <c:ptCount val="1"/>
                <c:pt idx="0">
                  <c:v>brazo</c:v>
                </c:pt>
              </c:strCache>
            </c:strRef>
          </c:tx>
          <c:xVal>
            <c:numRef>
              <c:f>'calculo del yg'!$G$34:$G$51</c:f>
              <c:numCache>
                <c:formatCode>General</c:formatCode>
                <c:ptCount val="18"/>
                <c:pt idx="0">
                  <c:v>0</c:v>
                </c:pt>
                <c:pt idx="1">
                  <c:v>0.5</c:v>
                </c:pt>
                <c:pt idx="2">
                  <c:v>1</c:v>
                </c:pt>
                <c:pt idx="3">
                  <c:v>1.5</c:v>
                </c:pt>
                <c:pt idx="4">
                  <c:v>2</c:v>
                </c:pt>
                <c:pt idx="5">
                  <c:v>2.5</c:v>
                </c:pt>
                <c:pt idx="6">
                  <c:v>3</c:v>
                </c:pt>
                <c:pt idx="7">
                  <c:v>4</c:v>
                </c:pt>
                <c:pt idx="8">
                  <c:v>5</c:v>
                </c:pt>
                <c:pt idx="9">
                  <c:v>6</c:v>
                </c:pt>
                <c:pt idx="10">
                  <c:v>7</c:v>
                </c:pt>
                <c:pt idx="11">
                  <c:v>8</c:v>
                </c:pt>
                <c:pt idx="12">
                  <c:v>9</c:v>
                </c:pt>
                <c:pt idx="13">
                  <c:v>10</c:v>
                </c:pt>
                <c:pt idx="14">
                  <c:v>10.5</c:v>
                </c:pt>
                <c:pt idx="15">
                  <c:v>11</c:v>
                </c:pt>
                <c:pt idx="16">
                  <c:v>11.5</c:v>
                </c:pt>
                <c:pt idx="17">
                  <c:v>11.945624549558095</c:v>
                </c:pt>
              </c:numCache>
            </c:numRef>
          </c:xVal>
          <c:yVal>
            <c:numRef>
              <c:f>'calculo del yg'!$H$34:$H$51</c:f>
              <c:numCache>
                <c:formatCode>General</c:formatCode>
                <c:ptCount val="18"/>
                <c:pt idx="1">
                  <c:v>-1.531896842269207</c:v>
                </c:pt>
                <c:pt idx="2">
                  <c:v>-1.1075534016016046</c:v>
                </c:pt>
                <c:pt idx="3">
                  <c:v>-0.73087928484944165</c:v>
                </c:pt>
                <c:pt idx="4">
                  <c:v>-0.39476551280884742</c:v>
                </c:pt>
                <c:pt idx="5">
                  <c:v>-9.3449725295348784E-2</c:v>
                </c:pt>
                <c:pt idx="6">
                  <c:v>0.17778825612657911</c:v>
                </c:pt>
                <c:pt idx="7">
                  <c:v>0.64499703832345379</c:v>
                </c:pt>
                <c:pt idx="8">
                  <c:v>1.0310627470616645</c:v>
                </c:pt>
                <c:pt idx="9">
                  <c:v>1.35330112128743</c:v>
                </c:pt>
                <c:pt idx="10">
                  <c:v>1.6244282357228572</c:v>
                </c:pt>
                <c:pt idx="11">
                  <c:v>1.8539926807000553</c:v>
                </c:pt>
                <c:pt idx="12">
                  <c:v>2.0493039932393122</c:v>
                </c:pt>
                <c:pt idx="13">
                  <c:v>2.2160526096029134</c:v>
                </c:pt>
                <c:pt idx="14">
                  <c:v>2.2901587964428867</c:v>
                </c:pt>
                <c:pt idx="15">
                  <c:v>2.35873464186517</c:v>
                </c:pt>
                <c:pt idx="16">
                  <c:v>2.4222042894619147</c:v>
                </c:pt>
                <c:pt idx="17">
                  <c:v>2.474779115685882</c:v>
                </c:pt>
              </c:numCache>
            </c:numRef>
          </c:yVal>
          <c:smooth val="1"/>
        </c:ser>
        <c:dLbls>
          <c:showLegendKey val="0"/>
          <c:showVal val="0"/>
          <c:showCatName val="0"/>
          <c:showSerName val="0"/>
          <c:showPercent val="0"/>
          <c:showBubbleSize val="0"/>
        </c:dLbls>
        <c:axId val="1285356128"/>
        <c:axId val="1285357216"/>
      </c:scatterChart>
      <c:valAx>
        <c:axId val="1285356128"/>
        <c:scaling>
          <c:orientation val="minMax"/>
        </c:scaling>
        <c:delete val="0"/>
        <c:axPos val="b"/>
        <c:title>
          <c:tx>
            <c:rich>
              <a:bodyPr/>
              <a:lstStyle/>
              <a:p>
                <a:pPr>
                  <a:defRPr/>
                </a:pPr>
                <a:r>
                  <a:rPr lang="es-ES"/>
                  <a:t>x: profundidad del agua en el interior del cajón (m)</a:t>
                </a:r>
              </a:p>
            </c:rich>
          </c:tx>
          <c:overlay val="0"/>
        </c:title>
        <c:numFmt formatCode="General" sourceLinked="1"/>
        <c:majorTickMark val="none"/>
        <c:minorTickMark val="none"/>
        <c:tickLblPos val="nextTo"/>
        <c:crossAx val="1285357216"/>
        <c:crosses val="autoZero"/>
        <c:crossBetween val="midCat"/>
      </c:valAx>
      <c:valAx>
        <c:axId val="1285357216"/>
        <c:scaling>
          <c:orientation val="minMax"/>
        </c:scaling>
        <c:delete val="0"/>
        <c:axPos val="l"/>
        <c:majorGridlines/>
        <c:title>
          <c:tx>
            <c:rich>
              <a:bodyPr/>
              <a:lstStyle/>
              <a:p>
                <a:pPr>
                  <a:defRPr/>
                </a:pPr>
                <a:r>
                  <a:rPr lang="es-ES"/>
                  <a:t>brazo estabilizador (m)</a:t>
                </a:r>
              </a:p>
            </c:rich>
          </c:tx>
          <c:overlay val="0"/>
        </c:title>
        <c:numFmt formatCode="General" sourceLinked="1"/>
        <c:majorTickMark val="none"/>
        <c:minorTickMark val="none"/>
        <c:tickLblPos val="nextTo"/>
        <c:crossAx val="1285356128"/>
        <c:crosses val="autoZero"/>
        <c:crossBetween val="midCat"/>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0.11538</cdr:x>
      <cdr:y>0.6</cdr:y>
    </cdr:from>
    <cdr:to>
      <cdr:x>0.97436</cdr:x>
      <cdr:y>0.6</cdr:y>
    </cdr:to>
    <cdr:cxnSp macro="">
      <cdr:nvCxnSpPr>
        <cdr:cNvPr id="3" name="2 Conector recto"/>
        <cdr:cNvCxnSpPr/>
      </cdr:nvCxnSpPr>
      <cdr:spPr>
        <a:xfrm xmlns:a="http://schemas.openxmlformats.org/drawingml/2006/main">
          <a:off x="648072" y="1944216"/>
          <a:ext cx="4824536" cy="0"/>
        </a:xfrm>
        <a:prstGeom xmlns:a="http://schemas.openxmlformats.org/drawingml/2006/main" prst="line">
          <a:avLst/>
        </a:prstGeom>
        <a:ln xmlns:a="http://schemas.openxmlformats.org/drawingml/2006/main" w="38100">
          <a:solidFill>
            <a:srgbClr val="FF0000"/>
          </a:solidFill>
        </a:ln>
      </cdr:spPr>
      <cdr:style>
        <a:lnRef xmlns:a="http://schemas.openxmlformats.org/drawingml/2006/main" idx="3">
          <a:schemeClr val="accent4"/>
        </a:lnRef>
        <a:fillRef xmlns:a="http://schemas.openxmlformats.org/drawingml/2006/main" idx="0">
          <a:schemeClr val="accent4"/>
        </a:fillRef>
        <a:effectRef xmlns:a="http://schemas.openxmlformats.org/drawingml/2006/main" idx="2">
          <a:schemeClr val="accent4"/>
        </a:effectRef>
        <a:fontRef xmlns:a="http://schemas.openxmlformats.org/drawingml/2006/main" idx="minor">
          <a:schemeClr val="tx1"/>
        </a:fontRef>
      </cdr:style>
    </cdr:cxnSp>
  </cdr:relSizeAnchor>
  <cdr:relSizeAnchor xmlns:cdr="http://schemas.openxmlformats.org/drawingml/2006/chartDrawing">
    <cdr:from>
      <cdr:x>0.11538</cdr:x>
      <cdr:y>0.52222</cdr:y>
    </cdr:from>
    <cdr:to>
      <cdr:x>0.94872</cdr:x>
      <cdr:y>0.52222</cdr:y>
    </cdr:to>
    <cdr:cxnSp macro="">
      <cdr:nvCxnSpPr>
        <cdr:cNvPr id="6" name="5 Conector recto"/>
        <cdr:cNvCxnSpPr/>
      </cdr:nvCxnSpPr>
      <cdr:spPr>
        <a:xfrm xmlns:a="http://schemas.openxmlformats.org/drawingml/2006/main">
          <a:off x="648072" y="1692188"/>
          <a:ext cx="4680520" cy="0"/>
        </a:xfrm>
        <a:prstGeom xmlns:a="http://schemas.openxmlformats.org/drawingml/2006/main" prst="line">
          <a:avLst/>
        </a:prstGeom>
        <a:ln xmlns:a="http://schemas.openxmlformats.org/drawingml/2006/main" w="28575">
          <a:solidFill>
            <a:srgbClr val="00B05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BD6B120F-2650-47F3-B529-FBAAA8687863}" type="datetimeFigureOut">
              <a:rPr lang="es-ES" smtClean="0"/>
              <a:t>19/07/2016</a:t>
            </a:fld>
            <a:endParaRPr lang="es-ES"/>
          </a:p>
        </p:txBody>
      </p:sp>
      <p:sp>
        <p:nvSpPr>
          <p:cNvPr id="17" name="16 Marcador de pie de página"/>
          <p:cNvSpPr>
            <a:spLocks noGrp="1"/>
          </p:cNvSpPr>
          <p:nvPr>
            <p:ph type="ftr" sz="quarter" idx="11"/>
          </p:nvPr>
        </p:nvSpPr>
        <p:spPr>
          <a:xfrm>
            <a:off x="5410200" y="4205288"/>
            <a:ext cx="1295400" cy="457200"/>
          </a:xfrm>
        </p:spPr>
        <p:txBody>
          <a:bodyPr/>
          <a:lstStyle/>
          <a:p>
            <a:endParaRPr lang="es-ES"/>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9F8511A-861D-479A-BB64-79F83721F259}"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6B120F-2650-47F3-B529-FBAAA8687863}" type="datetimeFigureOut">
              <a:rPr lang="es-ES" smtClean="0"/>
              <a:t>19/07/2016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F8511A-861D-479A-BB64-79F83721F259}"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6B120F-2650-47F3-B529-FBAAA8687863}" type="datetimeFigureOut">
              <a:rPr lang="es-ES" smtClean="0"/>
              <a:t>19/07/2016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F8511A-861D-479A-BB64-79F83721F259}"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6B120F-2650-47F3-B529-FBAAA8687863}" type="datetimeFigureOut">
              <a:rPr lang="es-ES" smtClean="0"/>
              <a:t>19/07/2016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F8511A-861D-479A-BB64-79F83721F259}"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D6B120F-2650-47F3-B529-FBAAA8687863}" type="datetimeFigureOut">
              <a:rPr lang="es-ES" smtClean="0"/>
              <a:t>19/07/2016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F8511A-861D-479A-BB64-79F83721F259}"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D6B120F-2650-47F3-B529-FBAAA8687863}" type="datetimeFigureOut">
              <a:rPr lang="es-ES" smtClean="0"/>
              <a:t>19/07/2016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F8511A-861D-479A-BB64-79F83721F259}"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BD6B120F-2650-47F3-B529-FBAAA8687863}" type="datetimeFigureOut">
              <a:rPr lang="es-ES" smtClean="0"/>
              <a:t>19/07/2016</a:t>
            </a:fld>
            <a:endParaRPr lang="es-ES"/>
          </a:p>
        </p:txBody>
      </p:sp>
      <p:sp>
        <p:nvSpPr>
          <p:cNvPr id="27" name="26 Marcador de número de diapositiva"/>
          <p:cNvSpPr>
            <a:spLocks noGrp="1"/>
          </p:cNvSpPr>
          <p:nvPr>
            <p:ph type="sldNum" sz="quarter" idx="11"/>
          </p:nvPr>
        </p:nvSpPr>
        <p:spPr/>
        <p:txBody>
          <a:bodyPr rtlCol="0"/>
          <a:lstStyle/>
          <a:p>
            <a:fld id="{89F8511A-861D-479A-BB64-79F83721F259}" type="slidenum">
              <a:rPr lang="es-ES" smtClean="0"/>
              <a:t>‹Nº›</a:t>
            </a:fld>
            <a:endParaRPr lang="es-ES"/>
          </a:p>
        </p:txBody>
      </p:sp>
      <p:sp>
        <p:nvSpPr>
          <p:cNvPr id="28" name="2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BD6B120F-2650-47F3-B529-FBAAA8687863}" type="datetimeFigureOut">
              <a:rPr lang="es-ES" smtClean="0"/>
              <a:t>19/07/2016</a:t>
            </a:fld>
            <a:endParaRPr lang="es-ES"/>
          </a:p>
        </p:txBody>
      </p:sp>
      <p:sp>
        <p:nvSpPr>
          <p:cNvPr id="4" name="3 Marcador de pie de página"/>
          <p:cNvSpPr>
            <a:spLocks noGrp="1"/>
          </p:cNvSpPr>
          <p:nvPr>
            <p:ph type="ftr" sz="quarter" idx="11"/>
          </p:nvPr>
        </p:nvSpPr>
        <p:spPr>
          <a:xfrm>
            <a:off x="5257800" y="612648"/>
            <a:ext cx="1325880" cy="457200"/>
          </a:xfrm>
        </p:spPr>
        <p:txBody>
          <a:bodyPr/>
          <a:lstStyle/>
          <a:p>
            <a:endParaRPr lang="es-ES"/>
          </a:p>
        </p:txBody>
      </p:sp>
      <p:sp>
        <p:nvSpPr>
          <p:cNvPr id="5" name="4 Marcador de número de diapositiva"/>
          <p:cNvSpPr>
            <a:spLocks noGrp="1"/>
          </p:cNvSpPr>
          <p:nvPr>
            <p:ph type="sldNum" sz="quarter" idx="12"/>
          </p:nvPr>
        </p:nvSpPr>
        <p:spPr>
          <a:xfrm>
            <a:off x="8174736" y="2272"/>
            <a:ext cx="762000" cy="365760"/>
          </a:xfrm>
        </p:spPr>
        <p:txBody>
          <a:bodyPr/>
          <a:lstStyle/>
          <a:p>
            <a:fld id="{89F8511A-861D-479A-BB64-79F83721F259}"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D6B120F-2650-47F3-B529-FBAAA8687863}" type="datetimeFigureOut">
              <a:rPr lang="es-ES" smtClean="0"/>
              <a:t>19/07/2016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F8511A-861D-479A-BB64-79F83721F259}"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D6B120F-2650-47F3-B529-FBAAA8687863}" type="datetimeFigureOut">
              <a:rPr lang="es-ES" smtClean="0"/>
              <a:t>19/07/2016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F8511A-861D-479A-BB64-79F83721F259}"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D6B120F-2650-47F3-B529-FBAAA8687863}" type="datetimeFigureOut">
              <a:rPr lang="es-ES" smtClean="0"/>
              <a:t>19/07/2016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F8511A-861D-479A-BB64-79F83721F259}"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D6B120F-2650-47F3-B529-FBAAA8687863}" type="datetimeFigureOut">
              <a:rPr lang="es-ES" smtClean="0"/>
              <a:t>19/07/2016</a:t>
            </a:fld>
            <a:endParaRPr lang="es-ES"/>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ES"/>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9F8511A-861D-479A-BB64-79F83721F259}"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9512" y="2276872"/>
            <a:ext cx="8964488" cy="1595041"/>
          </a:xfrm>
        </p:spPr>
        <p:txBody>
          <a:bodyPr>
            <a:normAutofit/>
          </a:bodyPr>
          <a:lstStyle/>
          <a:p>
            <a:r>
              <a:rPr lang="es-ES" sz="4200" dirty="0" smtClean="0"/>
              <a:t>TRASLADO DE CAJONES PORTUARIOS</a:t>
            </a:r>
            <a:endParaRPr lang="es-ES" sz="4200" dirty="0"/>
          </a:p>
        </p:txBody>
      </p:sp>
      <p:sp>
        <p:nvSpPr>
          <p:cNvPr id="3" name="2 Subtítulo"/>
          <p:cNvSpPr>
            <a:spLocks noGrp="1"/>
          </p:cNvSpPr>
          <p:nvPr>
            <p:ph type="subTitle" idx="1"/>
          </p:nvPr>
        </p:nvSpPr>
        <p:spPr/>
        <p:txBody>
          <a:bodyPr>
            <a:normAutofit fontScale="92500"/>
          </a:bodyPr>
          <a:lstStyle/>
          <a:p>
            <a:r>
              <a:rPr lang="es-ES" dirty="0" smtClean="0"/>
              <a:t>Proyecto de Innovación Educativa</a:t>
            </a:r>
          </a:p>
          <a:p>
            <a:r>
              <a:rPr lang="es-ES" dirty="0" smtClean="0"/>
              <a:t>Asignatura: Hidráulica e Hidrología</a:t>
            </a:r>
          </a:p>
          <a:p>
            <a:r>
              <a:rPr lang="es-ES" dirty="0" smtClean="0"/>
              <a:t>Alumno: Cánovas Díaz, Pablo – 071</a:t>
            </a:r>
          </a:p>
          <a:p>
            <a:r>
              <a:rPr lang="es-ES" dirty="0" smtClean="0"/>
              <a:t>Curso: 2012-2013</a:t>
            </a:r>
            <a:endParaRPr lang="es-ES"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4190315"/>
            <a:ext cx="2786658" cy="2645561"/>
          </a:xfrm>
          <a:prstGeom prst="rect">
            <a:avLst/>
          </a:prstGeom>
        </p:spPr>
      </p:pic>
      <p:sp>
        <p:nvSpPr>
          <p:cNvPr id="5" name="2 Subtítulo"/>
          <p:cNvSpPr txBox="1">
            <a:spLocks/>
          </p:cNvSpPr>
          <p:nvPr/>
        </p:nvSpPr>
        <p:spPr>
          <a:xfrm>
            <a:off x="16482" y="6021288"/>
            <a:ext cx="5707646" cy="671230"/>
          </a:xfrm>
          <a:prstGeom prst="rect">
            <a:avLst/>
          </a:prstGeom>
        </p:spPr>
        <p:txBody>
          <a:bodyPr vert="horz">
            <a:normAutofit fontScale="92500" lnSpcReduction="20000"/>
          </a:bodyPr>
          <a:lstStyle>
            <a:lvl1pPr marL="64008" indent="0" algn="l" rtl="0" eaLnBrk="1" latinLnBrk="0" hangingPunct="1">
              <a:spcBef>
                <a:spcPts val="300"/>
              </a:spcBef>
              <a:buClr>
                <a:schemeClr val="accent3"/>
              </a:buClr>
              <a:buFont typeface="Georgia"/>
              <a:buNone/>
              <a:defRPr kumimoji="0" sz="2400" kern="1200">
                <a:solidFill>
                  <a:schemeClr val="tx2"/>
                </a:solidFill>
                <a:latin typeface="+mn-lt"/>
                <a:ea typeface="+mn-ea"/>
                <a:cs typeface="+mn-cs"/>
              </a:defRPr>
            </a:lvl1pPr>
            <a:lvl2pPr marL="457200" indent="0" algn="ctr" rtl="0" eaLnBrk="1" latinLnBrk="0" hangingPunct="1">
              <a:spcBef>
                <a:spcPts val="300"/>
              </a:spcBef>
              <a:buClr>
                <a:schemeClr val="accent2"/>
              </a:buClr>
              <a:buFont typeface="Georgia"/>
              <a:buNone/>
              <a:defRPr kumimoji="0" sz="2600" kern="1200">
                <a:solidFill>
                  <a:schemeClr val="accent2"/>
                </a:solidFill>
                <a:latin typeface="+mn-lt"/>
                <a:ea typeface="+mn-ea"/>
                <a:cs typeface="+mn-cs"/>
              </a:defRPr>
            </a:lvl2pPr>
            <a:lvl3pPr marL="914400" indent="0" algn="ctr" rtl="0" eaLnBrk="1" latinLnBrk="0" hangingPunct="1">
              <a:spcBef>
                <a:spcPts val="300"/>
              </a:spcBef>
              <a:buClr>
                <a:schemeClr val="accent1"/>
              </a:buClr>
              <a:buFont typeface="Wingdings 2"/>
              <a:buNone/>
              <a:defRPr kumimoji="0" sz="2400" kern="1200">
                <a:solidFill>
                  <a:schemeClr val="accent1"/>
                </a:solidFill>
                <a:latin typeface="+mn-lt"/>
                <a:ea typeface="+mn-ea"/>
                <a:cs typeface="+mn-cs"/>
              </a:defRPr>
            </a:lvl3pPr>
            <a:lvl4pPr marL="1371600" indent="0" algn="ctr" rtl="0" eaLnBrk="1" latinLnBrk="0" hangingPunct="1">
              <a:spcBef>
                <a:spcPts val="300"/>
              </a:spcBef>
              <a:buClr>
                <a:schemeClr val="accent1"/>
              </a:buClr>
              <a:buFont typeface="Wingdings 2"/>
              <a:buNone/>
              <a:defRPr kumimoji="0" sz="2200" kern="1200">
                <a:solidFill>
                  <a:schemeClr val="accent1"/>
                </a:solidFill>
                <a:latin typeface="+mn-lt"/>
                <a:ea typeface="+mn-ea"/>
                <a:cs typeface="+mn-cs"/>
              </a:defRPr>
            </a:lvl4pPr>
            <a:lvl5pPr marL="1828800" indent="0" algn="ctr" rtl="0" eaLnBrk="1" latinLnBrk="0" hangingPunct="1">
              <a:spcBef>
                <a:spcPts val="300"/>
              </a:spcBef>
              <a:buClr>
                <a:schemeClr val="accent3"/>
              </a:buClr>
              <a:buFont typeface="Georgia"/>
              <a:buNone/>
              <a:defRPr kumimoji="0" sz="2000" kern="1200">
                <a:solidFill>
                  <a:schemeClr val="accent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r>
              <a:rPr lang="es-ES" dirty="0" smtClean="0"/>
              <a:t>E.T.S.I.C.C.P</a:t>
            </a:r>
          </a:p>
          <a:p>
            <a:r>
              <a:rPr lang="es-ES" dirty="0" smtClean="0"/>
              <a:t>Grado en Ingeniería Civil y Territorial</a:t>
            </a:r>
            <a:endParaRPr lang="es-ES" dirty="0"/>
          </a:p>
        </p:txBody>
      </p:sp>
    </p:spTree>
    <p:extLst>
      <p:ext uri="{BB962C8B-B14F-4D97-AF65-F5344CB8AC3E}">
        <p14:creationId xmlns:p14="http://schemas.microsoft.com/office/powerpoint/2010/main" val="2546230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627784" y="2455148"/>
            <a:ext cx="381642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4067944" y="5445224"/>
            <a:ext cx="446449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a:xfrm>
            <a:off x="2551" y="13393"/>
            <a:ext cx="8229600" cy="1143000"/>
          </a:xfrm>
        </p:spPr>
        <p:txBody>
          <a:bodyPr/>
          <a:lstStyle/>
          <a:p>
            <a:pPr algn="l"/>
            <a:r>
              <a:rPr lang="es-ES" sz="2800" dirty="0">
                <a:solidFill>
                  <a:prstClr val="black"/>
                </a:solidFill>
              </a:rPr>
              <a:t>A. Se rellena el cajón con 6m</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57200" y="1124744"/>
                <a:ext cx="8229600" cy="5001419"/>
              </a:xfrm>
            </p:spPr>
            <p:txBody>
              <a:bodyPr>
                <a:normAutofit/>
              </a:bodyPr>
              <a:lstStyle/>
              <a:p>
                <a:r>
                  <a:rPr lang="es-ES" i="1" u="sng" dirty="0" smtClean="0"/>
                  <a:t>Paso 5</a:t>
                </a:r>
                <a:r>
                  <a:rPr lang="es-ES" dirty="0" smtClean="0"/>
                  <a:t> </a:t>
                </a:r>
              </a:p>
              <a:p>
                <a:pPr marL="109728" indent="0">
                  <a:buNone/>
                </a:pPr>
                <a:r>
                  <a:rPr lang="es-ES" dirty="0" smtClean="0"/>
                  <a:t>Posición </a:t>
                </a:r>
                <a:r>
                  <a:rPr lang="es-ES" dirty="0"/>
                  <a:t>C</a:t>
                </a:r>
                <a:r>
                  <a:rPr lang="es-ES" dirty="0" smtClean="0"/>
                  <a:t>entro de Carena medida desde el fondo:</a:t>
                </a:r>
                <a:endParaRPr lang="es-ES" i="1" u="sng" dirty="0" smtClean="0"/>
              </a:p>
              <a:p>
                <a:pPr marL="109728" indent="0" algn="ctr">
                  <a:buNone/>
                </a:pPr>
                <a:endParaRPr lang="es-ES" i="1" u="sng" dirty="0" smtClean="0"/>
              </a:p>
              <a:p>
                <a:pPr marL="109728" indent="0" algn="ctr">
                  <a:buNone/>
                </a:pPr>
                <a:r>
                  <a:rPr lang="es-ES" i="1" u="sng" dirty="0" smtClean="0">
                    <a:solidFill>
                      <a:schemeClr val="bg1"/>
                    </a:solidFill>
                  </a:rPr>
                  <a:t>OC</a:t>
                </a:r>
                <a:r>
                  <a:rPr lang="es-ES" dirty="0" smtClean="0">
                    <a:solidFill>
                      <a:schemeClr val="bg1"/>
                    </a:solidFill>
                  </a:rPr>
                  <a:t> </a:t>
                </a:r>
                <a:r>
                  <a:rPr lang="es-ES" i="1" dirty="0" smtClean="0">
                    <a:solidFill>
                      <a:schemeClr val="bg1"/>
                    </a:solidFill>
                  </a:rPr>
                  <a:t>= h/2 = </a:t>
                </a:r>
                <a:r>
                  <a:rPr lang="es-ES" b="1" i="1" dirty="0" smtClean="0">
                    <a:solidFill>
                      <a:schemeClr val="bg1"/>
                    </a:solidFill>
                  </a:rPr>
                  <a:t>6,15 m</a:t>
                </a:r>
              </a:p>
              <a:p>
                <a:pPr marL="109728" indent="0">
                  <a:buNone/>
                </a:pPr>
                <a:endParaRPr lang="es-ES" i="1" dirty="0" smtClean="0">
                  <a:solidFill>
                    <a:schemeClr val="bg1"/>
                  </a:solidFill>
                </a:endParaRPr>
              </a:p>
              <a:p>
                <a:pPr marL="109728" indent="0">
                  <a:buNone/>
                </a:pPr>
                <a:r>
                  <a:rPr lang="es-ES" i="1" dirty="0" smtClean="0"/>
                  <a:t>Distancia del Centro de Carena al Metacentro</a:t>
                </a:r>
              </a:p>
              <a:p>
                <a:pPr marL="109728" indent="0">
                  <a:buNone/>
                </a:pPr>
                <a:endParaRPr lang="es-ES" i="1" u="sng" dirty="0" smtClean="0"/>
              </a:p>
              <a:p>
                <a:pPr marL="109728" indent="0" algn="ctr">
                  <a:buNone/>
                </a:pPr>
                <a:r>
                  <a:rPr lang="es-ES" i="1" u="sng" dirty="0" smtClean="0"/>
                  <a:t>CM</a:t>
                </a:r>
                <a:r>
                  <a:rPr lang="es-ES" i="1" dirty="0" smtClean="0"/>
                  <a:t>= </a:t>
                </a:r>
                <a14:m>
                  <m:oMath xmlns:m="http://schemas.openxmlformats.org/officeDocument/2006/math">
                    <m:f>
                      <m:fPr>
                        <m:ctrlPr>
                          <a:rPr lang="es-ES" i="1" dirty="0" smtClean="0">
                            <a:latin typeface="Cambria Math" panose="02040503050406030204" pitchFamily="18" charset="0"/>
                          </a:rPr>
                        </m:ctrlPr>
                      </m:fPr>
                      <m:num>
                        <m:r>
                          <a:rPr lang="es-ES" i="1" dirty="0">
                            <a:latin typeface="Cambria Math"/>
                          </a:rPr>
                          <m:t>𝐼</m:t>
                        </m:r>
                        <m:r>
                          <a:rPr lang="es-ES" i="1" baseline="-25000" dirty="0">
                            <a:latin typeface="Cambria Math"/>
                          </a:rPr>
                          <m:t>𝐴𝐴</m:t>
                        </m:r>
                        <m:r>
                          <a:rPr lang="es-ES" i="1" baseline="-25000" dirty="0">
                            <a:latin typeface="Cambria Math"/>
                          </a:rPr>
                          <m:t>’</m:t>
                        </m:r>
                      </m:num>
                      <m:den>
                        <m:r>
                          <a:rPr lang="es-ES" i="1" dirty="0" err="1" smtClean="0">
                            <a:latin typeface="Cambria Math"/>
                          </a:rPr>
                          <m:t>𝑉𝑐</m:t>
                        </m:r>
                      </m:den>
                    </m:f>
                    <m:r>
                      <a:rPr lang="es-ES" i="1" dirty="0" smtClean="0">
                        <a:latin typeface="Cambria Math"/>
                      </a:rPr>
                      <m:t> =</m:t>
                    </m:r>
                    <m:f>
                      <m:fPr>
                        <m:ctrlPr>
                          <a:rPr lang="es-ES" i="1" dirty="0" smtClean="0">
                            <a:latin typeface="Cambria Math" panose="02040503050406030204" pitchFamily="18" charset="0"/>
                          </a:rPr>
                        </m:ctrlPr>
                      </m:fPr>
                      <m:num>
                        <m:r>
                          <a:rPr lang="es-ES" i="1" dirty="0" smtClean="0">
                            <a:latin typeface="Cambria Math"/>
                          </a:rPr>
                          <m:t>1</m:t>
                        </m:r>
                        <m:r>
                          <a:rPr lang="es-ES" b="0" i="1" dirty="0" smtClean="0">
                            <a:latin typeface="Cambria Math"/>
                          </a:rPr>
                          <m:t>/12</m:t>
                        </m:r>
                        <m:r>
                          <a:rPr lang="es-ES" i="1" dirty="0">
                            <a:latin typeface="Cambria Math"/>
                          </a:rPr>
                          <m:t>· 33,75 ·19,60</m:t>
                        </m:r>
                      </m:num>
                      <m:den>
                        <m:r>
                          <a:rPr lang="es-ES" b="0" i="1" dirty="0" smtClean="0">
                            <a:latin typeface="Cambria Math"/>
                          </a:rPr>
                          <m:t>8135,5</m:t>
                        </m:r>
                      </m:den>
                    </m:f>
                  </m:oMath>
                </a14:m>
                <a:r>
                  <a:rPr lang="es-ES" i="1" dirty="0" smtClean="0">
                    <a:latin typeface="Cambria Math"/>
                  </a:rPr>
                  <a:t> = 2,063 m</a:t>
                </a:r>
              </a:p>
              <a:p>
                <a:pPr marL="109728" indent="0">
                  <a:buNone/>
                </a:pPr>
                <a14:m>
                  <m:oMathPara xmlns:m="http://schemas.openxmlformats.org/officeDocument/2006/math">
                    <m:oMathParaPr>
                      <m:jc m:val="centerGroup"/>
                    </m:oMathParaPr>
                    <m:oMath xmlns:m="http://schemas.openxmlformats.org/officeDocument/2006/math">
                      <m:r>
                        <a:rPr lang="es-ES" i="1" dirty="0" smtClean="0">
                          <a:latin typeface="Cambria Math"/>
                        </a:rPr>
                        <m:t> </m:t>
                      </m:r>
                    </m:oMath>
                  </m:oMathPara>
                </a14:m>
                <a:endParaRPr lang="es-ES" i="1" dirty="0" smtClean="0"/>
              </a:p>
              <a:p>
                <a:pPr marL="109728" indent="0">
                  <a:buNone/>
                </a:pPr>
                <a:r>
                  <a:rPr lang="es-ES" i="1" dirty="0" smtClean="0"/>
                  <a:t>Posición Metacentro   </a:t>
                </a:r>
                <a:r>
                  <a:rPr lang="es-ES" i="1" u="sng" dirty="0" smtClean="0">
                    <a:solidFill>
                      <a:schemeClr val="bg1"/>
                    </a:solidFill>
                  </a:rPr>
                  <a:t>OM</a:t>
                </a:r>
                <a:r>
                  <a:rPr lang="es-ES" i="1" dirty="0" smtClean="0">
                    <a:solidFill>
                      <a:schemeClr val="bg1"/>
                    </a:solidFill>
                  </a:rPr>
                  <a:t> = </a:t>
                </a:r>
                <a:r>
                  <a:rPr lang="es-ES" i="1" u="sng" dirty="0" smtClean="0">
                    <a:solidFill>
                      <a:schemeClr val="bg1"/>
                    </a:solidFill>
                  </a:rPr>
                  <a:t>OC</a:t>
                </a:r>
                <a:r>
                  <a:rPr lang="es-ES" i="1" dirty="0" smtClean="0">
                    <a:solidFill>
                      <a:schemeClr val="bg1"/>
                    </a:solidFill>
                  </a:rPr>
                  <a:t> + </a:t>
                </a:r>
                <a:r>
                  <a:rPr lang="es-ES" i="1" u="sng" dirty="0" smtClean="0">
                    <a:solidFill>
                      <a:schemeClr val="bg1"/>
                    </a:solidFill>
                  </a:rPr>
                  <a:t>CM</a:t>
                </a:r>
                <a:r>
                  <a:rPr lang="es-ES" i="1" dirty="0" smtClean="0">
                    <a:solidFill>
                      <a:schemeClr val="bg1"/>
                    </a:solidFill>
                  </a:rPr>
                  <a:t> = </a:t>
                </a:r>
                <a:r>
                  <a:rPr lang="es-ES" b="1" i="1" dirty="0" smtClean="0">
                    <a:solidFill>
                      <a:schemeClr val="bg1"/>
                    </a:solidFill>
                  </a:rPr>
                  <a:t>8,752 m</a:t>
                </a:r>
                <a:endParaRPr lang="es-ES" b="1" i="1" dirty="0">
                  <a:solidFill>
                    <a:schemeClr val="bg1"/>
                  </a:solidFill>
                </a:endParaRPr>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57200" y="1124744"/>
                <a:ext cx="8229600" cy="5001419"/>
              </a:xfrm>
              <a:blipFill rotWithShape="1">
                <a:blip r:embed="rId2"/>
                <a:stretch>
                  <a:fillRect l="-148" t="-1220" r="-593" b="-1341"/>
                </a:stretch>
              </a:blipFill>
            </p:spPr>
            <p:txBody>
              <a:bodyPr/>
              <a:lstStyle/>
              <a:p>
                <a:r>
                  <a:rPr lang="es-ES">
                    <a:noFill/>
                  </a:rPr>
                  <a:t> </a:t>
                </a:r>
              </a:p>
            </p:txBody>
          </p:sp>
        </mc:Fallback>
      </mc:AlternateContent>
    </p:spTree>
    <p:extLst>
      <p:ext uri="{BB962C8B-B14F-4D97-AF65-F5344CB8AC3E}">
        <p14:creationId xmlns:p14="http://schemas.microsoft.com/office/powerpoint/2010/main" val="37385463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pPr algn="l"/>
            <a:r>
              <a:rPr lang="es-ES" sz="2800" dirty="0">
                <a:solidFill>
                  <a:prstClr val="black"/>
                </a:solidFill>
              </a:rPr>
              <a:t>A. Se rellena el cajón con 6m</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57200" y="1124744"/>
                <a:ext cx="8229600" cy="4824536"/>
              </a:xfrm>
            </p:spPr>
            <p:txBody>
              <a:bodyPr>
                <a:normAutofit/>
              </a:bodyPr>
              <a:lstStyle/>
              <a:p>
                <a:r>
                  <a:rPr lang="es-ES" i="1" u="sng" dirty="0" smtClean="0"/>
                  <a:t>Paso 5</a:t>
                </a:r>
                <a:r>
                  <a:rPr lang="es-ES" dirty="0" smtClean="0"/>
                  <a:t> Posición del centro de gravedad total (cajón + liquido). </a:t>
                </a:r>
                <a:r>
                  <a:rPr lang="es-ES" u="sng" dirty="0"/>
                  <a:t>OG</a:t>
                </a:r>
                <a:r>
                  <a:rPr lang="es-ES" u="sng" baseline="-25000" dirty="0"/>
                  <a:t>T</a:t>
                </a:r>
                <a:endParaRPr lang="es-ES" dirty="0" smtClean="0"/>
              </a:p>
              <a:p>
                <a:pPr marL="109728" indent="0">
                  <a:buNone/>
                </a:pPr>
                <a:r>
                  <a:rPr lang="es-ES" u="sng" dirty="0" smtClean="0"/>
                  <a:t>ON</a:t>
                </a:r>
                <a:r>
                  <a:rPr lang="es-ES" dirty="0" smtClean="0"/>
                  <a:t> </a:t>
                </a:r>
                <a:r>
                  <a:rPr lang="es-ES" sz="2400" dirty="0" smtClean="0">
                    <a:latin typeface="Calibri"/>
                  </a:rPr>
                  <a:t>≡ punto de aplicación del peso del líquido interior.</a:t>
                </a:r>
              </a:p>
              <a:p>
                <a:pPr marL="109728" indent="0">
                  <a:buNone/>
                </a:pPr>
                <a:endParaRPr lang="es-ES" sz="2000" u="sng" dirty="0" smtClean="0">
                  <a:latin typeface="Calibri"/>
                </a:endParaRPr>
              </a:p>
              <a:p>
                <a:pPr marL="109728" indent="0">
                  <a:buNone/>
                </a:pPr>
                <a:r>
                  <a:rPr lang="es-ES" sz="2000" u="sng" dirty="0" smtClean="0">
                    <a:latin typeface="Calibri"/>
                  </a:rPr>
                  <a:t>ON</a:t>
                </a:r>
                <a:r>
                  <a:rPr lang="es-ES" sz="2000" dirty="0" smtClean="0">
                    <a:latin typeface="Calibri"/>
                  </a:rPr>
                  <a:t> = </a:t>
                </a:r>
                <a:r>
                  <a:rPr lang="es-ES" sz="2000" dirty="0" err="1" smtClean="0">
                    <a:latin typeface="Calibri"/>
                  </a:rPr>
                  <a:t>yG</a:t>
                </a:r>
                <a:r>
                  <a:rPr lang="es-ES" sz="2000" baseline="-25000" dirty="0" err="1" smtClean="0">
                    <a:latin typeface="Calibri"/>
                  </a:rPr>
                  <a:t>líq</a:t>
                </a:r>
                <a:r>
                  <a:rPr lang="es-ES" sz="2000" dirty="0" smtClean="0">
                    <a:latin typeface="Calibri"/>
                  </a:rPr>
                  <a:t> + </a:t>
                </a:r>
                <a14:m>
                  <m:oMath xmlns:m="http://schemas.openxmlformats.org/officeDocument/2006/math">
                    <m:f>
                      <m:fPr>
                        <m:ctrlPr>
                          <a:rPr lang="es-ES" sz="2000" i="1" smtClean="0">
                            <a:latin typeface="Cambria Math" panose="02040503050406030204" pitchFamily="18" charset="0"/>
                          </a:rPr>
                        </m:ctrlPr>
                      </m:fPr>
                      <m:num>
                        <m:r>
                          <a:rPr lang="es-ES" sz="2000" b="0" i="1" smtClean="0">
                            <a:latin typeface="Cambria Math"/>
                          </a:rPr>
                          <m:t>𝐼</m:t>
                        </m:r>
                        <m:r>
                          <a:rPr lang="es-ES" sz="2000" b="0" i="1" smtClean="0">
                            <a:latin typeface="Cambria Math"/>
                          </a:rPr>
                          <m:t> </m:t>
                        </m:r>
                        <m:r>
                          <a:rPr lang="es-ES" sz="2000" b="0" i="1" smtClean="0">
                            <a:latin typeface="Cambria Math"/>
                          </a:rPr>
                          <m:t>𝑙</m:t>
                        </m:r>
                        <m:r>
                          <a:rPr lang="es-ES" sz="2000" b="0" i="1" smtClean="0">
                            <a:latin typeface="Cambria Math"/>
                          </a:rPr>
                          <m:t>í</m:t>
                        </m:r>
                        <m:r>
                          <a:rPr lang="es-ES" sz="2000" b="0" i="1" smtClean="0">
                            <a:latin typeface="Cambria Math"/>
                          </a:rPr>
                          <m:t>𝑞</m:t>
                        </m:r>
                      </m:num>
                      <m:den>
                        <m:r>
                          <a:rPr lang="es-ES" sz="2000" b="0" i="1" smtClean="0">
                            <a:latin typeface="Cambria Math"/>
                          </a:rPr>
                          <m:t>𝑉</m:t>
                        </m:r>
                        <m:r>
                          <a:rPr lang="es-ES" sz="2000" b="0" i="1" smtClean="0">
                            <a:latin typeface="Cambria Math"/>
                          </a:rPr>
                          <m:t> </m:t>
                        </m:r>
                        <m:r>
                          <a:rPr lang="es-ES" sz="2000" b="0" i="1" smtClean="0">
                            <a:latin typeface="Cambria Math"/>
                          </a:rPr>
                          <m:t>𝑙</m:t>
                        </m:r>
                        <m:r>
                          <a:rPr lang="es-ES" sz="2000" b="0" i="1" smtClean="0">
                            <a:latin typeface="Cambria Math"/>
                          </a:rPr>
                          <m:t>í</m:t>
                        </m:r>
                        <m:r>
                          <a:rPr lang="es-ES" sz="2000" b="0" i="1" smtClean="0">
                            <a:latin typeface="Cambria Math"/>
                          </a:rPr>
                          <m:t>𝑞</m:t>
                        </m:r>
                      </m:den>
                    </m:f>
                  </m:oMath>
                </a14:m>
                <a:r>
                  <a:rPr lang="es-ES" sz="2400" dirty="0" smtClean="0"/>
                  <a:t> = 3,8 +</a:t>
                </a:r>
                <a14:m>
                  <m:oMath xmlns:m="http://schemas.openxmlformats.org/officeDocument/2006/math">
                    <m:f>
                      <m:fPr>
                        <m:ctrlPr>
                          <a:rPr lang="es-ES" sz="2400" i="1" smtClean="0">
                            <a:latin typeface="Cambria Math" panose="02040503050406030204" pitchFamily="18" charset="0"/>
                          </a:rPr>
                        </m:ctrlPr>
                      </m:fPr>
                      <m:num>
                        <m:f>
                          <m:fPr>
                            <m:ctrlPr>
                              <a:rPr lang="es-ES" sz="2400" b="0" i="1" smtClean="0">
                                <a:latin typeface="Cambria Math" panose="02040503050406030204" pitchFamily="18" charset="0"/>
                              </a:rPr>
                            </m:ctrlPr>
                          </m:fPr>
                          <m:num>
                            <m:r>
                              <a:rPr lang="es-ES" sz="2400" b="0" i="1" smtClean="0">
                                <a:latin typeface="Cambria Math"/>
                              </a:rPr>
                              <m:t>1</m:t>
                            </m:r>
                          </m:num>
                          <m:den>
                            <m:r>
                              <a:rPr lang="es-ES" sz="2400" b="0" i="1" smtClean="0">
                                <a:latin typeface="Cambria Math"/>
                              </a:rPr>
                              <m:t>12</m:t>
                            </m:r>
                          </m:den>
                        </m:f>
                        <m:r>
                          <a:rPr lang="es-ES" sz="2400" b="0" i="1" smtClean="0">
                            <a:latin typeface="Cambria Math"/>
                          </a:rPr>
                          <m:t>·32,15·</m:t>
                        </m:r>
                        <m:sSup>
                          <m:sSupPr>
                            <m:ctrlPr>
                              <a:rPr lang="es-ES" sz="2400" b="0" i="1" smtClean="0">
                                <a:latin typeface="Cambria Math" panose="02040503050406030204" pitchFamily="18" charset="0"/>
                              </a:rPr>
                            </m:ctrlPr>
                          </m:sSupPr>
                          <m:e>
                            <m:r>
                              <a:rPr lang="es-ES" sz="2400" b="0" i="1" smtClean="0">
                                <a:latin typeface="Cambria Math"/>
                              </a:rPr>
                              <m:t>18</m:t>
                            </m:r>
                          </m:e>
                          <m:sup>
                            <m:r>
                              <a:rPr lang="es-ES" sz="2400" b="0" i="1" smtClean="0">
                                <a:latin typeface="Cambria Math"/>
                              </a:rPr>
                              <m:t>3</m:t>
                            </m:r>
                          </m:sup>
                        </m:sSup>
                      </m:num>
                      <m:den>
                        <m:r>
                          <a:rPr lang="es-ES" sz="2400" b="0" i="1" smtClean="0">
                            <a:latin typeface="Cambria Math"/>
                          </a:rPr>
                          <m:t>32,15·18·6</m:t>
                        </m:r>
                      </m:den>
                    </m:f>
                  </m:oMath>
                </a14:m>
                <a:r>
                  <a:rPr lang="es-ES" sz="2400" dirty="0" smtClean="0"/>
                  <a:t> = 8,3 m</a:t>
                </a:r>
              </a:p>
              <a:p>
                <a:pPr marL="109728" indent="0">
                  <a:buNone/>
                </a:pPr>
                <a:endParaRPr lang="es-ES" sz="2400" dirty="0"/>
              </a:p>
              <a:p>
                <a:pPr marL="109728" indent="0">
                  <a:buNone/>
                </a:pPr>
                <a:endParaRPr lang="es-ES" u="sng" dirty="0" smtClean="0"/>
              </a:p>
              <a:p>
                <a:pPr marL="109728" indent="0">
                  <a:buNone/>
                </a:pPr>
                <a:endParaRPr lang="es-ES" u="sng" dirty="0"/>
              </a:p>
              <a:p>
                <a:pPr marL="109728" indent="0" algn="ctr">
                  <a:buNone/>
                </a:pPr>
                <a:r>
                  <a:rPr lang="es-ES" u="sng" dirty="0" smtClean="0"/>
                  <a:t>OG</a:t>
                </a:r>
                <a:r>
                  <a:rPr lang="es-ES" u="sng" baseline="-25000" dirty="0" smtClean="0"/>
                  <a:t>T</a:t>
                </a:r>
                <a:r>
                  <a:rPr lang="es-ES" dirty="0" smtClean="0"/>
                  <a:t> = </a:t>
                </a:r>
                <a14:m>
                  <m:oMath xmlns:m="http://schemas.openxmlformats.org/officeDocument/2006/math">
                    <m:f>
                      <m:fPr>
                        <m:ctrlPr>
                          <a:rPr lang="es-ES" i="1" smtClean="0">
                            <a:latin typeface="Cambria Math" panose="02040503050406030204" pitchFamily="18" charset="0"/>
                          </a:rPr>
                        </m:ctrlPr>
                      </m:fPr>
                      <m:num>
                        <m:r>
                          <a:rPr lang="es-ES" b="0" i="1" smtClean="0">
                            <a:latin typeface="Cambria Math"/>
                          </a:rPr>
                          <m:t>𝑦𝐺</m:t>
                        </m:r>
                        <m:r>
                          <a:rPr lang="es-ES" b="0" i="1" smtClean="0">
                            <a:latin typeface="Cambria Math"/>
                          </a:rPr>
                          <m:t>·</m:t>
                        </m:r>
                        <m:r>
                          <a:rPr lang="es-ES" b="0" i="1" smtClean="0">
                            <a:latin typeface="Cambria Math"/>
                          </a:rPr>
                          <m:t>𝑃𝑐</m:t>
                        </m:r>
                        <m:r>
                          <a:rPr lang="es-ES" b="0" i="1" smtClean="0">
                            <a:latin typeface="Cambria Math"/>
                          </a:rPr>
                          <m:t>+</m:t>
                        </m:r>
                        <m:r>
                          <a:rPr lang="es-ES" b="0" i="1" smtClean="0">
                            <a:latin typeface="Cambria Math"/>
                          </a:rPr>
                          <m:t>𝑂𝑁𝑙</m:t>
                        </m:r>
                        <m:r>
                          <a:rPr lang="es-ES" b="0" i="1" baseline="-25000" smtClean="0">
                            <a:latin typeface="Cambria Math"/>
                          </a:rPr>
                          <m:t>í</m:t>
                        </m:r>
                        <m:r>
                          <a:rPr lang="es-ES" b="0" i="1" baseline="-25000" smtClean="0">
                            <a:latin typeface="Cambria Math"/>
                          </a:rPr>
                          <m:t>𝑞</m:t>
                        </m:r>
                        <m:r>
                          <a:rPr lang="es-ES" b="0" i="1" smtClean="0">
                            <a:latin typeface="Cambria Math"/>
                          </a:rPr>
                          <m:t>·</m:t>
                        </m:r>
                        <m:r>
                          <a:rPr lang="es-ES" b="0" i="1" smtClean="0">
                            <a:latin typeface="Cambria Math"/>
                          </a:rPr>
                          <m:t>𝑃𝑙</m:t>
                        </m:r>
                        <m:r>
                          <a:rPr lang="es-ES" b="0" i="1" baseline="-25000" smtClean="0">
                            <a:latin typeface="Cambria Math"/>
                          </a:rPr>
                          <m:t>í</m:t>
                        </m:r>
                        <m:r>
                          <a:rPr lang="es-ES" b="0" i="1" baseline="-25000" smtClean="0">
                            <a:latin typeface="Cambria Math"/>
                          </a:rPr>
                          <m:t>𝑞</m:t>
                        </m:r>
                        <m:r>
                          <a:rPr lang="es-ES" b="0" i="1" smtClean="0">
                            <a:latin typeface="Cambria Math"/>
                          </a:rPr>
                          <m:t> </m:t>
                        </m:r>
                      </m:num>
                      <m:den>
                        <m:r>
                          <a:rPr lang="es-ES" b="0" i="1" smtClean="0">
                            <a:latin typeface="Cambria Math"/>
                          </a:rPr>
                          <m:t>𝑃</m:t>
                        </m:r>
                        <m:r>
                          <a:rPr lang="es-ES" b="0" i="1" baseline="-25000" smtClean="0">
                            <a:latin typeface="Cambria Math"/>
                          </a:rPr>
                          <m:t>𝑐</m:t>
                        </m:r>
                        <m:r>
                          <a:rPr lang="es-ES" b="0" i="1" smtClean="0">
                            <a:latin typeface="Cambria Math"/>
                          </a:rPr>
                          <m:t>+</m:t>
                        </m:r>
                        <m:r>
                          <a:rPr lang="es-ES" b="0" i="1" smtClean="0">
                            <a:latin typeface="Cambria Math"/>
                          </a:rPr>
                          <m:t>𝑃𝑙</m:t>
                        </m:r>
                        <m:r>
                          <a:rPr lang="es-ES" b="0" i="1" baseline="-25000" smtClean="0">
                            <a:latin typeface="Cambria Math"/>
                          </a:rPr>
                          <m:t>í</m:t>
                        </m:r>
                        <m:r>
                          <a:rPr lang="es-ES" b="0" i="1" baseline="-25000" smtClean="0">
                            <a:latin typeface="Cambria Math"/>
                          </a:rPr>
                          <m:t>𝑞</m:t>
                        </m:r>
                      </m:den>
                    </m:f>
                    <m:r>
                      <a:rPr lang="es-ES" b="0" i="0" smtClean="0">
                        <a:latin typeface="Cambria Math"/>
                      </a:rPr>
                      <m:t>=7,4 </m:t>
                    </m:r>
                    <m:r>
                      <m:rPr>
                        <m:sty m:val="p"/>
                      </m:rPr>
                      <a:rPr lang="es-ES" b="0" i="0" smtClean="0">
                        <a:latin typeface="Cambria Math"/>
                      </a:rPr>
                      <m:t>m</m:t>
                    </m:r>
                  </m:oMath>
                </a14:m>
                <a:endParaRPr lang="es-ES" b="0" dirty="0" smtClean="0"/>
              </a:p>
              <a:p>
                <a:pPr marL="109728" indent="0" algn="ctr">
                  <a:buNone/>
                </a:pPr>
                <a:endParaRPr lang="es-ES"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57200" y="1124744"/>
                <a:ext cx="8229600" cy="4824536"/>
              </a:xfrm>
              <a:blipFill rotWithShape="1">
                <a:blip r:embed="rId2"/>
                <a:stretch>
                  <a:fillRect l="-148" t="-1264"/>
                </a:stretch>
              </a:blipFill>
            </p:spPr>
            <p:txBody>
              <a:bodyPr/>
              <a:lstStyle/>
              <a:p>
                <a:r>
                  <a:rPr lang="es-ES">
                    <a:noFill/>
                  </a:rPr>
                  <a:t> </a:t>
                </a:r>
              </a:p>
            </p:txBody>
          </p:sp>
        </mc:Fallback>
      </mc:AlternateContent>
      <p:sp>
        <p:nvSpPr>
          <p:cNvPr id="7" name="6 CuadroTexto"/>
          <p:cNvSpPr txBox="1"/>
          <p:nvPr/>
        </p:nvSpPr>
        <p:spPr>
          <a:xfrm>
            <a:off x="547305" y="3702722"/>
            <a:ext cx="8208912" cy="861774"/>
          </a:xfrm>
          <a:prstGeom prst="rect">
            <a:avLst/>
          </a:prstGeom>
          <a:noFill/>
        </p:spPr>
        <p:txBody>
          <a:bodyPr wrap="square" rtlCol="0">
            <a:spAutoFit/>
          </a:bodyPr>
          <a:lstStyle/>
          <a:p>
            <a:r>
              <a:rPr lang="es-ES" sz="1600" dirty="0" err="1">
                <a:latin typeface="Calibri"/>
              </a:rPr>
              <a:t>yGlíq</a:t>
            </a:r>
            <a:r>
              <a:rPr lang="es-ES" sz="1600" dirty="0">
                <a:latin typeface="Calibri"/>
              </a:rPr>
              <a:t> : </a:t>
            </a:r>
            <a:r>
              <a:rPr lang="es-ES" sz="1600" dirty="0" smtClean="0">
                <a:latin typeface="Calibri"/>
              </a:rPr>
              <a:t> posición </a:t>
            </a:r>
            <a:r>
              <a:rPr lang="es-ES" sz="1600" dirty="0">
                <a:latin typeface="Calibri"/>
              </a:rPr>
              <a:t>del centro de gravedad del líquido</a:t>
            </a:r>
          </a:p>
          <a:p>
            <a:r>
              <a:rPr lang="es-ES" sz="1600" dirty="0" err="1">
                <a:latin typeface="Calibri"/>
              </a:rPr>
              <a:t>Vlíq</a:t>
            </a:r>
            <a:r>
              <a:rPr lang="es-ES" sz="1600" dirty="0">
                <a:latin typeface="Calibri"/>
              </a:rPr>
              <a:t>: </a:t>
            </a:r>
            <a:r>
              <a:rPr lang="es-ES" sz="1600" dirty="0" smtClean="0">
                <a:latin typeface="Calibri"/>
              </a:rPr>
              <a:t>    volumen </a:t>
            </a:r>
            <a:r>
              <a:rPr lang="es-ES" sz="1600" dirty="0">
                <a:latin typeface="Calibri"/>
              </a:rPr>
              <a:t>de líquido</a:t>
            </a:r>
          </a:p>
          <a:p>
            <a:r>
              <a:rPr lang="es-ES" dirty="0" err="1" smtClean="0">
                <a:latin typeface="Calibri"/>
              </a:rPr>
              <a:t>I</a:t>
            </a:r>
            <a:r>
              <a:rPr lang="es-ES" baseline="-25000" dirty="0" err="1" smtClean="0">
                <a:latin typeface="Calibri"/>
              </a:rPr>
              <a:t>líq</a:t>
            </a:r>
            <a:r>
              <a:rPr lang="es-ES" dirty="0" smtClean="0">
                <a:latin typeface="Calibri"/>
              </a:rPr>
              <a:t> :       </a:t>
            </a:r>
            <a:r>
              <a:rPr lang="es-ES" sz="1600" dirty="0" smtClean="0">
                <a:latin typeface="Calibri"/>
              </a:rPr>
              <a:t>es </a:t>
            </a:r>
            <a:r>
              <a:rPr lang="es-ES" sz="1600" dirty="0">
                <a:latin typeface="Calibri"/>
              </a:rPr>
              <a:t>la inercial de la superficie libre </a:t>
            </a:r>
            <a:r>
              <a:rPr lang="es-ES" sz="1600" dirty="0" smtClean="0">
                <a:latin typeface="Calibri"/>
              </a:rPr>
              <a:t>interior </a:t>
            </a:r>
            <a:r>
              <a:rPr lang="es-ES" sz="1600" dirty="0">
                <a:latin typeface="Calibri"/>
              </a:rPr>
              <a:t>respecto al eje </a:t>
            </a:r>
            <a:r>
              <a:rPr lang="es-ES" sz="1600" dirty="0" smtClean="0">
                <a:latin typeface="Calibri"/>
              </a:rPr>
              <a:t>AA’</a:t>
            </a:r>
            <a:endParaRPr lang="es-ES" dirty="0"/>
          </a:p>
        </p:txBody>
      </p:sp>
    </p:spTree>
    <p:extLst>
      <p:ext uri="{BB962C8B-B14F-4D97-AF65-F5344CB8AC3E}">
        <p14:creationId xmlns:p14="http://schemas.microsoft.com/office/powerpoint/2010/main" val="2521725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467544" y="1916832"/>
            <a:ext cx="8064896" cy="2880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a:xfrm>
            <a:off x="2551" y="13393"/>
            <a:ext cx="8229600" cy="1143000"/>
          </a:xfrm>
        </p:spPr>
        <p:txBody>
          <a:bodyPr/>
          <a:lstStyle/>
          <a:p>
            <a:pPr algn="l"/>
            <a:r>
              <a:rPr lang="es-ES" sz="2800" dirty="0">
                <a:solidFill>
                  <a:prstClr val="black"/>
                </a:solidFill>
              </a:rPr>
              <a:t>A. Se rellena el cajón con 6m</a:t>
            </a:r>
            <a:endParaRPr lang="es-ES" dirty="0"/>
          </a:p>
        </p:txBody>
      </p:sp>
      <p:sp>
        <p:nvSpPr>
          <p:cNvPr id="3" name="2 Marcador de contenido"/>
          <p:cNvSpPr>
            <a:spLocks noGrp="1"/>
          </p:cNvSpPr>
          <p:nvPr>
            <p:ph idx="1"/>
          </p:nvPr>
        </p:nvSpPr>
        <p:spPr>
          <a:xfrm>
            <a:off x="457200" y="1124744"/>
            <a:ext cx="8229600" cy="4824535"/>
          </a:xfrm>
        </p:spPr>
        <p:txBody>
          <a:bodyPr>
            <a:normAutofit/>
          </a:bodyPr>
          <a:lstStyle/>
          <a:p>
            <a:r>
              <a:rPr lang="es-ES" i="1" u="sng" dirty="0" smtClean="0"/>
              <a:t>Paso 6</a:t>
            </a:r>
            <a:r>
              <a:rPr lang="es-ES" dirty="0" smtClean="0"/>
              <a:t> Brazo estabilizador</a:t>
            </a:r>
          </a:p>
          <a:p>
            <a:pPr marL="109728" indent="0">
              <a:buNone/>
            </a:pPr>
            <a:endParaRPr lang="es-ES" dirty="0" smtClean="0"/>
          </a:p>
          <a:p>
            <a:pPr marL="109728" indent="0">
              <a:buNone/>
            </a:pPr>
            <a:endParaRPr lang="es-ES" dirty="0" smtClean="0">
              <a:solidFill>
                <a:schemeClr val="bg1"/>
              </a:solidFill>
            </a:endParaRPr>
          </a:p>
          <a:p>
            <a:pPr marL="109728" indent="0">
              <a:buNone/>
            </a:pPr>
            <a:r>
              <a:rPr lang="es-ES" dirty="0" smtClean="0">
                <a:solidFill>
                  <a:schemeClr val="bg1"/>
                </a:solidFill>
              </a:rPr>
              <a:t>Brazo estabilizador = </a:t>
            </a:r>
            <a:r>
              <a:rPr lang="es-ES" u="sng" dirty="0" smtClean="0">
                <a:solidFill>
                  <a:schemeClr val="bg1"/>
                </a:solidFill>
              </a:rPr>
              <a:t>OM</a:t>
            </a:r>
            <a:r>
              <a:rPr lang="es-ES" dirty="0" smtClean="0">
                <a:solidFill>
                  <a:schemeClr val="bg1"/>
                </a:solidFill>
              </a:rPr>
              <a:t> – </a:t>
            </a:r>
            <a:r>
              <a:rPr lang="es-ES" u="sng" dirty="0" smtClean="0">
                <a:solidFill>
                  <a:schemeClr val="bg1"/>
                </a:solidFill>
              </a:rPr>
              <a:t>OG</a:t>
            </a:r>
            <a:r>
              <a:rPr lang="es-ES" u="sng" baseline="-25000" dirty="0" smtClean="0">
                <a:solidFill>
                  <a:schemeClr val="bg1"/>
                </a:solidFill>
              </a:rPr>
              <a:t>T</a:t>
            </a:r>
            <a:r>
              <a:rPr lang="es-ES" dirty="0" smtClean="0">
                <a:solidFill>
                  <a:schemeClr val="bg1"/>
                </a:solidFill>
              </a:rPr>
              <a:t> = </a:t>
            </a:r>
            <a:r>
              <a:rPr lang="es-ES" b="1" dirty="0" smtClean="0">
                <a:solidFill>
                  <a:schemeClr val="bg1"/>
                </a:solidFill>
              </a:rPr>
              <a:t>1,353 m</a:t>
            </a:r>
          </a:p>
          <a:p>
            <a:pPr marL="109728" indent="0">
              <a:buNone/>
            </a:pPr>
            <a:endParaRPr lang="es-ES" dirty="0" smtClean="0">
              <a:solidFill>
                <a:schemeClr val="bg1"/>
              </a:solidFill>
            </a:endParaRPr>
          </a:p>
          <a:p>
            <a:pPr marL="109728" indent="0">
              <a:buNone/>
            </a:pPr>
            <a:r>
              <a:rPr lang="es-ES" dirty="0" smtClean="0">
                <a:solidFill>
                  <a:schemeClr val="bg1"/>
                </a:solidFill>
              </a:rPr>
              <a:t>Es positivo </a:t>
            </a:r>
            <a:r>
              <a:rPr lang="es-ES" dirty="0" smtClean="0">
                <a:solidFill>
                  <a:schemeClr val="bg1"/>
                </a:solidFill>
                <a:sym typeface="Wingdings" pitchFamily="2" charset="2"/>
              </a:rPr>
              <a:t> </a:t>
            </a:r>
            <a:r>
              <a:rPr lang="es-ES" b="1" dirty="0" smtClean="0">
                <a:solidFill>
                  <a:schemeClr val="bg1"/>
                </a:solidFill>
                <a:sym typeface="Wingdings" pitchFamily="2" charset="2"/>
              </a:rPr>
              <a:t>Flotación estable</a:t>
            </a:r>
            <a:endParaRPr lang="es-ES" b="1" dirty="0" smtClean="0">
              <a:solidFill>
                <a:schemeClr val="bg1"/>
              </a:solidFill>
            </a:endParaRPr>
          </a:p>
        </p:txBody>
      </p:sp>
    </p:spTree>
    <p:extLst>
      <p:ext uri="{BB962C8B-B14F-4D97-AF65-F5344CB8AC3E}">
        <p14:creationId xmlns:p14="http://schemas.microsoft.com/office/powerpoint/2010/main" val="2161252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r>
              <a:rPr lang="es-ES" sz="2800" dirty="0">
                <a:solidFill>
                  <a:prstClr val="black"/>
                </a:solidFill>
              </a:rPr>
              <a:t>B. Profundidad </a:t>
            </a:r>
            <a:r>
              <a:rPr lang="es-ES" sz="2800" dirty="0" smtClean="0">
                <a:solidFill>
                  <a:prstClr val="black"/>
                </a:solidFill>
              </a:rPr>
              <a:t>x a la que comienza a hundirse</a:t>
            </a:r>
            <a:endParaRPr lang="es-ES" dirty="0"/>
          </a:p>
        </p:txBody>
      </p:sp>
      <p:sp>
        <p:nvSpPr>
          <p:cNvPr id="3" name="2 Marcador de contenido"/>
          <p:cNvSpPr>
            <a:spLocks noGrp="1"/>
          </p:cNvSpPr>
          <p:nvPr>
            <p:ph idx="1"/>
          </p:nvPr>
        </p:nvSpPr>
        <p:spPr>
          <a:xfrm>
            <a:off x="457200" y="1124744"/>
            <a:ext cx="8229600" cy="4824535"/>
          </a:xfrm>
        </p:spPr>
        <p:txBody>
          <a:bodyPr>
            <a:normAutofit/>
          </a:bodyPr>
          <a:lstStyle/>
          <a:p>
            <a:r>
              <a:rPr lang="es-ES" dirty="0" smtClean="0"/>
              <a:t>Hay que calcular la profundidad de agua x, a partir de la cual comienza a hundirse el cajón.</a:t>
            </a:r>
          </a:p>
          <a:p>
            <a:r>
              <a:rPr lang="es-ES" dirty="0" smtClean="0"/>
              <a:t>Este hundimiento se producirá, cuando el fuste se sumerja.  h = H = 17,50</a:t>
            </a:r>
          </a:p>
          <a:p>
            <a:r>
              <a:rPr lang="es-ES" dirty="0" smtClean="0"/>
              <a:t>Para resolverlo, calculamos la flotación (caso límite) en ese instante</a:t>
            </a:r>
          </a:p>
          <a:p>
            <a:endParaRPr lang="es-ES" b="1" dirty="0" smtClean="0">
              <a:solidFill>
                <a:schemeClr val="bg1"/>
              </a:solidFill>
            </a:endParaRPr>
          </a:p>
        </p:txBody>
      </p:sp>
      <p:pic>
        <p:nvPicPr>
          <p:cNvPr id="5" name="3 Marcador de contenid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10833" y="4075796"/>
            <a:ext cx="5961078" cy="2508620"/>
          </a:xfrm>
          <a:prstGeom prst="rect">
            <a:avLst/>
          </a:prstGeom>
        </p:spPr>
      </p:pic>
    </p:spTree>
    <p:extLst>
      <p:ext uri="{BB962C8B-B14F-4D97-AF65-F5344CB8AC3E}">
        <p14:creationId xmlns:p14="http://schemas.microsoft.com/office/powerpoint/2010/main" val="3525649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r>
              <a:rPr lang="es-ES" sz="2800" dirty="0">
                <a:solidFill>
                  <a:prstClr val="black"/>
                </a:solidFill>
              </a:rPr>
              <a:t>B. </a:t>
            </a:r>
            <a:r>
              <a:rPr lang="es-ES" sz="2800" dirty="0" smtClean="0">
                <a:solidFill>
                  <a:prstClr val="black"/>
                </a:solidFill>
              </a:rPr>
              <a:t>Profundidad x, a la que comienza a hundirse</a:t>
            </a:r>
            <a:endParaRPr lang="es-ES" dirty="0"/>
          </a:p>
        </p:txBody>
      </p:sp>
      <p:pic>
        <p:nvPicPr>
          <p:cNvPr id="5" name="3 Marcador de contenid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10833" y="4075796"/>
            <a:ext cx="5961078" cy="2508620"/>
          </a:xfrm>
          <a:prstGeom prst="rect">
            <a:avLst/>
          </a:prstGeom>
        </p:spPr>
      </p:pic>
      <p:sp>
        <p:nvSpPr>
          <p:cNvPr id="6" name="5 Rectángulo"/>
          <p:cNvSpPr/>
          <p:nvPr/>
        </p:nvSpPr>
        <p:spPr>
          <a:xfrm>
            <a:off x="3491880" y="4869160"/>
            <a:ext cx="259228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Marcador de contenido"/>
          <p:cNvSpPr>
            <a:spLocks noGrp="1"/>
          </p:cNvSpPr>
          <p:nvPr>
            <p:ph idx="1"/>
          </p:nvPr>
        </p:nvSpPr>
        <p:spPr>
          <a:xfrm>
            <a:off x="457200" y="1124744"/>
            <a:ext cx="8229600" cy="4824535"/>
          </a:xfrm>
        </p:spPr>
        <p:txBody>
          <a:bodyPr>
            <a:normAutofit/>
          </a:bodyPr>
          <a:lstStyle/>
          <a:p>
            <a:pPr marL="109728" indent="0" algn="ctr">
              <a:buNone/>
            </a:pPr>
            <a:r>
              <a:rPr lang="es-ES" i="1" dirty="0"/>
              <a:t>P </a:t>
            </a:r>
            <a:r>
              <a:rPr lang="es-ES" i="1" baseline="-25000" dirty="0"/>
              <a:t>total</a:t>
            </a:r>
            <a:r>
              <a:rPr lang="es-ES" i="1" dirty="0"/>
              <a:t> = </a:t>
            </a:r>
            <a:r>
              <a:rPr lang="es-ES" i="1" dirty="0" err="1" smtClean="0"/>
              <a:t>E</a:t>
            </a:r>
            <a:r>
              <a:rPr lang="es-ES" i="1" baseline="-25000" dirty="0" err="1" smtClean="0"/>
              <a:t>a</a:t>
            </a:r>
            <a:endParaRPr lang="es-ES" i="1" baseline="-25000" dirty="0" smtClean="0"/>
          </a:p>
          <a:p>
            <a:pPr marL="109728" indent="0">
              <a:buNone/>
            </a:pPr>
            <a:r>
              <a:rPr lang="es-ES" i="1" dirty="0" err="1"/>
              <a:t>P</a:t>
            </a:r>
            <a:r>
              <a:rPr lang="es-ES" i="1" baseline="-25000" dirty="0" err="1"/>
              <a:t>líq</a:t>
            </a:r>
            <a:r>
              <a:rPr lang="es-ES" i="1" dirty="0"/>
              <a:t> + P</a:t>
            </a:r>
            <a:r>
              <a:rPr lang="es-ES" i="1" baseline="-25000" dirty="0"/>
              <a:t>c</a:t>
            </a:r>
            <a:r>
              <a:rPr lang="es-ES" i="1" dirty="0"/>
              <a:t> = </a:t>
            </a:r>
            <a:r>
              <a:rPr lang="es-ES" i="1" dirty="0" err="1"/>
              <a:t>E</a:t>
            </a:r>
            <a:r>
              <a:rPr lang="es-ES" i="1" baseline="-25000" dirty="0" err="1"/>
              <a:t>a</a:t>
            </a:r>
            <a:r>
              <a:rPr lang="es-ES" i="1" dirty="0"/>
              <a:t> = </a:t>
            </a:r>
            <a:r>
              <a:rPr lang="es-ES" i="1" dirty="0">
                <a:latin typeface="Symbol" pitchFamily="18" charset="2"/>
              </a:rPr>
              <a:t>g </a:t>
            </a:r>
            <a:r>
              <a:rPr lang="es-ES" i="1" baseline="-25000" dirty="0"/>
              <a:t>mar</a:t>
            </a:r>
            <a:r>
              <a:rPr lang="es-ES" i="1" dirty="0"/>
              <a:t>· </a:t>
            </a:r>
            <a:r>
              <a:rPr lang="es-ES" i="1" dirty="0" err="1" smtClean="0"/>
              <a:t>Vc</a:t>
            </a:r>
            <a:endParaRPr lang="es-ES" i="1" dirty="0" smtClean="0"/>
          </a:p>
          <a:p>
            <a:pPr marL="109728" indent="0">
              <a:buNone/>
            </a:pPr>
            <a:endParaRPr lang="es-ES" i="1" baseline="-25000" dirty="0" smtClean="0"/>
          </a:p>
          <a:p>
            <a:pPr marL="109728" indent="0">
              <a:buNone/>
            </a:pPr>
            <a:r>
              <a:rPr lang="es-ES" sz="2400" i="1" dirty="0" err="1" smtClean="0"/>
              <a:t>Vc</a:t>
            </a:r>
            <a:r>
              <a:rPr lang="es-ES" sz="2400" i="1" dirty="0" smtClean="0"/>
              <a:t> = </a:t>
            </a:r>
            <a:r>
              <a:rPr lang="es-ES" sz="2400" i="1" dirty="0" err="1" smtClean="0"/>
              <a:t>a·b·h</a:t>
            </a:r>
            <a:r>
              <a:rPr lang="es-ES" sz="2400" i="1" dirty="0" smtClean="0"/>
              <a:t> = </a:t>
            </a:r>
            <a:r>
              <a:rPr lang="es-ES" sz="2400" i="1" dirty="0" err="1" smtClean="0"/>
              <a:t>a·b·H</a:t>
            </a:r>
            <a:r>
              <a:rPr lang="es-ES" sz="2400" i="1" dirty="0" smtClean="0"/>
              <a:t> = 33,75·19,60·17,50 =11.576,25 m3</a:t>
            </a:r>
          </a:p>
          <a:p>
            <a:pPr marL="109728" indent="0">
              <a:buNone/>
            </a:pPr>
            <a:endParaRPr lang="es-ES" sz="2400" i="1" baseline="-25000" dirty="0"/>
          </a:p>
          <a:p>
            <a:pPr marL="109728" indent="0">
              <a:buNone/>
            </a:pPr>
            <a:r>
              <a:rPr lang="es-ES" i="1" dirty="0" err="1" smtClean="0"/>
              <a:t>P</a:t>
            </a:r>
            <a:r>
              <a:rPr lang="es-ES" i="1" baseline="-25000" dirty="0" err="1" smtClean="0"/>
              <a:t>líq</a:t>
            </a:r>
            <a:r>
              <a:rPr lang="es-ES" i="1" baseline="-25000" dirty="0" smtClean="0"/>
              <a:t> </a:t>
            </a:r>
            <a:r>
              <a:rPr lang="es-ES" i="1" dirty="0" smtClean="0"/>
              <a:t> </a:t>
            </a:r>
            <a:r>
              <a:rPr lang="es-ES" i="1" dirty="0"/>
              <a:t>= </a:t>
            </a:r>
            <a:r>
              <a:rPr lang="es-ES" i="1" dirty="0" smtClean="0"/>
              <a:t>69.511.268,81 N </a:t>
            </a:r>
            <a:r>
              <a:rPr lang="es-ES" i="1" dirty="0" smtClean="0">
                <a:sym typeface="Wingdings" pitchFamily="2" charset="2"/>
              </a:rPr>
              <a:t> </a:t>
            </a:r>
            <a:r>
              <a:rPr lang="es-ES" i="1" dirty="0" smtClean="0"/>
              <a:t>= 6.912,93 m</a:t>
            </a:r>
            <a:r>
              <a:rPr lang="es-ES" i="1" baseline="30000" dirty="0" smtClean="0"/>
              <a:t>3</a:t>
            </a:r>
          </a:p>
          <a:p>
            <a:pPr marL="109728" indent="0" algn="ctr">
              <a:buNone/>
            </a:pPr>
            <a:r>
              <a:rPr lang="es-ES" i="1" dirty="0" err="1">
                <a:sym typeface="Wingdings" pitchFamily="2" charset="2"/>
              </a:rPr>
              <a:t>V</a:t>
            </a:r>
            <a:r>
              <a:rPr lang="es-ES" i="1" baseline="-25000" dirty="0" err="1"/>
              <a:t>líq</a:t>
            </a:r>
            <a:r>
              <a:rPr lang="es-ES" i="1" dirty="0" smtClean="0"/>
              <a:t> = 32,15·18· x</a:t>
            </a:r>
          </a:p>
          <a:p>
            <a:pPr marL="109728" indent="0" algn="ctr">
              <a:buNone/>
            </a:pPr>
            <a:endParaRPr lang="es-ES" i="1" dirty="0"/>
          </a:p>
          <a:p>
            <a:pPr marL="109728" indent="0" algn="ctr">
              <a:buNone/>
            </a:pPr>
            <a:endParaRPr lang="es-ES" i="1" dirty="0" smtClean="0"/>
          </a:p>
          <a:p>
            <a:pPr marL="109728" indent="0" algn="ctr">
              <a:buNone/>
            </a:pPr>
            <a:r>
              <a:rPr lang="es-ES" b="1" i="1" dirty="0" smtClean="0">
                <a:solidFill>
                  <a:schemeClr val="bg1"/>
                </a:solidFill>
              </a:rPr>
              <a:t>     x = 11,946 m</a:t>
            </a:r>
            <a:endParaRPr lang="es-ES" b="1" i="1" dirty="0">
              <a:solidFill>
                <a:schemeClr val="bg1"/>
              </a:solidFill>
            </a:endParaRPr>
          </a:p>
          <a:p>
            <a:pPr marL="109728" indent="0">
              <a:buNone/>
            </a:pPr>
            <a:endParaRPr lang="es-ES" i="1" dirty="0"/>
          </a:p>
          <a:p>
            <a:pPr marL="109728" indent="0">
              <a:buNone/>
            </a:pPr>
            <a:endParaRPr lang="es-ES" b="1" dirty="0" smtClean="0">
              <a:solidFill>
                <a:schemeClr val="bg1"/>
              </a:solidFill>
            </a:endParaRPr>
          </a:p>
        </p:txBody>
      </p:sp>
    </p:spTree>
    <p:extLst>
      <p:ext uri="{BB962C8B-B14F-4D97-AF65-F5344CB8AC3E}">
        <p14:creationId xmlns:p14="http://schemas.microsoft.com/office/powerpoint/2010/main" val="282230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r>
              <a:rPr lang="es-ES" sz="2800" dirty="0">
                <a:solidFill>
                  <a:prstClr val="black"/>
                </a:solidFill>
              </a:rPr>
              <a:t>B. </a:t>
            </a:r>
            <a:r>
              <a:rPr lang="es-ES" sz="2800" dirty="0" smtClean="0">
                <a:solidFill>
                  <a:prstClr val="black"/>
                </a:solidFill>
              </a:rPr>
              <a:t>Profundidad x, </a:t>
            </a:r>
            <a:r>
              <a:rPr lang="es-ES" sz="2800" dirty="0">
                <a:solidFill>
                  <a:prstClr val="black"/>
                </a:solidFill>
              </a:rPr>
              <a:t>se hunde</a:t>
            </a:r>
            <a:endParaRPr lang="es-ES" dirty="0"/>
          </a:p>
        </p:txBody>
      </p:sp>
      <p:sp>
        <p:nvSpPr>
          <p:cNvPr id="3" name="2 Marcador de contenido"/>
          <p:cNvSpPr>
            <a:spLocks noGrp="1"/>
          </p:cNvSpPr>
          <p:nvPr>
            <p:ph idx="1"/>
          </p:nvPr>
        </p:nvSpPr>
        <p:spPr>
          <a:xfrm>
            <a:off x="457200" y="1124744"/>
            <a:ext cx="8229600" cy="4824535"/>
          </a:xfrm>
        </p:spPr>
        <p:txBody>
          <a:bodyPr>
            <a:normAutofit/>
          </a:bodyPr>
          <a:lstStyle/>
          <a:p>
            <a:r>
              <a:rPr lang="es-ES" dirty="0" smtClean="0"/>
              <a:t>Por un procedimiento análogo a </a:t>
            </a:r>
            <a:r>
              <a:rPr lang="es-ES" dirty="0" err="1" smtClean="0"/>
              <a:t>A</a:t>
            </a:r>
            <a:r>
              <a:rPr lang="es-ES" dirty="0" smtClean="0"/>
              <a:t>. obtenemos la posición del centro de </a:t>
            </a:r>
            <a:r>
              <a:rPr lang="es-ES" dirty="0"/>
              <a:t>C</a:t>
            </a:r>
            <a:r>
              <a:rPr lang="es-ES" dirty="0" smtClean="0"/>
              <a:t>arena, Metacentro, etc.</a:t>
            </a:r>
          </a:p>
          <a:p>
            <a:r>
              <a:rPr lang="es-ES" dirty="0" smtClean="0"/>
              <a:t>… Y nos sale que el brazo estabilizador en este caso es:			2,475 m</a:t>
            </a:r>
          </a:p>
          <a:p>
            <a:r>
              <a:rPr lang="es-ES" dirty="0" smtClean="0"/>
              <a:t>Se trata de un brazo estabilizador mayor que en el caso anterior.</a:t>
            </a:r>
            <a:endParaRPr lang="es-ES" b="1" dirty="0" smtClean="0">
              <a:solidFill>
                <a:schemeClr val="bg1"/>
              </a:solidFill>
            </a:endParaRPr>
          </a:p>
        </p:txBody>
      </p:sp>
    </p:spTree>
    <p:extLst>
      <p:ext uri="{BB962C8B-B14F-4D97-AF65-F5344CB8AC3E}">
        <p14:creationId xmlns:p14="http://schemas.microsoft.com/office/powerpoint/2010/main" val="2326803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r>
              <a:rPr lang="es-ES" sz="2800" dirty="0" smtClean="0">
                <a:solidFill>
                  <a:prstClr val="black"/>
                </a:solidFill>
              </a:rPr>
              <a:t>C. Condiciones de transporte óptimas</a:t>
            </a:r>
            <a:endParaRPr lang="es-ES" dirty="0"/>
          </a:p>
        </p:txBody>
      </p:sp>
      <p:sp>
        <p:nvSpPr>
          <p:cNvPr id="3" name="2 Marcador de contenido"/>
          <p:cNvSpPr>
            <a:spLocks noGrp="1"/>
          </p:cNvSpPr>
          <p:nvPr>
            <p:ph idx="1"/>
          </p:nvPr>
        </p:nvSpPr>
        <p:spPr>
          <a:xfrm>
            <a:off x="457200" y="1124744"/>
            <a:ext cx="8229600" cy="4896544"/>
          </a:xfrm>
        </p:spPr>
        <p:txBody>
          <a:bodyPr>
            <a:normAutofit/>
          </a:bodyPr>
          <a:lstStyle/>
          <a:p>
            <a:r>
              <a:rPr lang="es-ES" dirty="0" smtClean="0"/>
              <a:t>Cuanto mayor es la cantidad de agua en el interior, mayor es el brazo estabilizador. </a:t>
            </a:r>
          </a:p>
          <a:p>
            <a:pPr>
              <a:buFont typeface="Courier New" pitchFamily="49" charset="0"/>
              <a:buChar char="o"/>
            </a:pPr>
            <a:r>
              <a:rPr lang="es-ES" sz="2000" i="1" dirty="0" smtClean="0"/>
              <a:t>Esto se puede observar fácilmente, resolviendo el problema en una hoja de cálculo. Y representando para distintos valores de profundidad del agua (x), el brazo estabilizador obtenido.</a:t>
            </a:r>
          </a:p>
          <a:p>
            <a:pPr marL="109728" indent="0">
              <a:buNone/>
            </a:pPr>
            <a:endParaRPr lang="es-ES" sz="2000" i="1" dirty="0"/>
          </a:p>
          <a:p>
            <a:pPr marL="109728" indent="0">
              <a:buNone/>
            </a:pPr>
            <a:endParaRPr lang="es-ES" b="1" dirty="0" smtClean="0">
              <a:solidFill>
                <a:schemeClr val="bg1"/>
              </a:solidFill>
            </a:endParaRPr>
          </a:p>
        </p:txBody>
      </p:sp>
      <p:graphicFrame>
        <p:nvGraphicFramePr>
          <p:cNvPr id="5" name="3 Gráfico"/>
          <p:cNvGraphicFramePr>
            <a:graphicFrameLocks/>
          </p:cNvGraphicFramePr>
          <p:nvPr>
            <p:extLst>
              <p:ext uri="{D42A27DB-BD31-4B8C-83A1-F6EECF244321}">
                <p14:modId xmlns:p14="http://schemas.microsoft.com/office/powerpoint/2010/main" val="1603540569"/>
              </p:ext>
            </p:extLst>
          </p:nvPr>
        </p:nvGraphicFramePr>
        <p:xfrm>
          <a:off x="1691680" y="3212976"/>
          <a:ext cx="5616624" cy="3240360"/>
        </p:xfrm>
        <a:graphic>
          <a:graphicData uri="http://schemas.openxmlformats.org/drawingml/2006/chart">
            <c:chart xmlns:c="http://schemas.openxmlformats.org/drawingml/2006/chart" xmlns:r="http://schemas.openxmlformats.org/officeDocument/2006/relationships" r:id="rId2"/>
          </a:graphicData>
        </a:graphic>
      </p:graphicFrame>
      <p:sp>
        <p:nvSpPr>
          <p:cNvPr id="6" name="5 CuadroTexto"/>
          <p:cNvSpPr txBox="1"/>
          <p:nvPr/>
        </p:nvSpPr>
        <p:spPr>
          <a:xfrm>
            <a:off x="2863758" y="5527104"/>
            <a:ext cx="2232248" cy="307777"/>
          </a:xfrm>
          <a:prstGeom prst="rect">
            <a:avLst/>
          </a:prstGeom>
          <a:noFill/>
        </p:spPr>
        <p:txBody>
          <a:bodyPr wrap="square" rtlCol="0">
            <a:spAutoFit/>
          </a:bodyPr>
          <a:lstStyle/>
          <a:p>
            <a:r>
              <a:rPr lang="es-ES" sz="1400" dirty="0" smtClean="0"/>
              <a:t>Zona flotación inestable</a:t>
            </a:r>
            <a:endParaRPr lang="es-ES" sz="1400" dirty="0"/>
          </a:p>
        </p:txBody>
      </p:sp>
      <p:sp>
        <p:nvSpPr>
          <p:cNvPr id="7" name="6 CuadroTexto"/>
          <p:cNvSpPr txBox="1"/>
          <p:nvPr/>
        </p:nvSpPr>
        <p:spPr>
          <a:xfrm>
            <a:off x="2339752" y="3861048"/>
            <a:ext cx="2232248" cy="307777"/>
          </a:xfrm>
          <a:prstGeom prst="rect">
            <a:avLst/>
          </a:prstGeom>
          <a:noFill/>
        </p:spPr>
        <p:txBody>
          <a:bodyPr wrap="square" rtlCol="0">
            <a:spAutoFit/>
          </a:bodyPr>
          <a:lstStyle/>
          <a:p>
            <a:r>
              <a:rPr lang="es-ES" sz="1400" dirty="0" smtClean="0"/>
              <a:t>Zona flotación estable</a:t>
            </a:r>
            <a:endParaRPr lang="es-ES" sz="1400" dirty="0"/>
          </a:p>
        </p:txBody>
      </p:sp>
      <p:cxnSp>
        <p:nvCxnSpPr>
          <p:cNvPr id="9" name="8 Conector recto"/>
          <p:cNvCxnSpPr/>
          <p:nvPr/>
        </p:nvCxnSpPr>
        <p:spPr>
          <a:xfrm>
            <a:off x="6444208" y="3717032"/>
            <a:ext cx="0" cy="2376264"/>
          </a:xfrm>
          <a:prstGeom prst="line">
            <a:avLst/>
          </a:prstGeom>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6463301" y="4168825"/>
            <a:ext cx="1781107" cy="307777"/>
          </a:xfrm>
          <a:prstGeom prst="rect">
            <a:avLst/>
          </a:prstGeom>
          <a:noFill/>
        </p:spPr>
        <p:txBody>
          <a:bodyPr wrap="square" rtlCol="0">
            <a:spAutoFit/>
          </a:bodyPr>
          <a:lstStyle/>
          <a:p>
            <a:r>
              <a:rPr lang="es-ES" sz="1400" dirty="0" smtClean="0"/>
              <a:t>No flota</a:t>
            </a:r>
            <a:endParaRPr lang="es-ES" sz="1400" dirty="0"/>
          </a:p>
        </p:txBody>
      </p:sp>
      <p:sp>
        <p:nvSpPr>
          <p:cNvPr id="11" name="10 CuadroTexto"/>
          <p:cNvSpPr txBox="1"/>
          <p:nvPr/>
        </p:nvSpPr>
        <p:spPr>
          <a:xfrm>
            <a:off x="70992" y="6309320"/>
            <a:ext cx="2916832" cy="523220"/>
          </a:xfrm>
          <a:prstGeom prst="rect">
            <a:avLst/>
          </a:prstGeom>
          <a:noFill/>
        </p:spPr>
        <p:txBody>
          <a:bodyPr wrap="square" rtlCol="0">
            <a:spAutoFit/>
          </a:bodyPr>
          <a:lstStyle/>
          <a:p>
            <a:r>
              <a:rPr lang="es-ES" sz="1400" dirty="0" smtClean="0">
                <a:solidFill>
                  <a:srgbClr val="00B050"/>
                </a:solidFill>
              </a:rPr>
              <a:t>Recomendación ROM: brazo estabilizador de al menos 0,5m</a:t>
            </a:r>
            <a:endParaRPr lang="es-ES" sz="1400" dirty="0">
              <a:solidFill>
                <a:srgbClr val="00B050"/>
              </a:solidFill>
            </a:endParaRPr>
          </a:p>
        </p:txBody>
      </p:sp>
    </p:spTree>
    <p:extLst>
      <p:ext uri="{BB962C8B-B14F-4D97-AF65-F5344CB8AC3E}">
        <p14:creationId xmlns:p14="http://schemas.microsoft.com/office/powerpoint/2010/main" val="22141762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r>
              <a:rPr lang="es-ES" sz="2800" dirty="0" smtClean="0">
                <a:solidFill>
                  <a:prstClr val="black"/>
                </a:solidFill>
              </a:rPr>
              <a:t>C. Condiciones de transporte óptimas</a:t>
            </a:r>
            <a:endParaRPr lang="es-ES" dirty="0"/>
          </a:p>
        </p:txBody>
      </p:sp>
      <p:sp>
        <p:nvSpPr>
          <p:cNvPr id="3" name="2 Marcador de contenido"/>
          <p:cNvSpPr>
            <a:spLocks noGrp="1"/>
          </p:cNvSpPr>
          <p:nvPr>
            <p:ph idx="1"/>
          </p:nvPr>
        </p:nvSpPr>
        <p:spPr>
          <a:xfrm>
            <a:off x="457200" y="1124744"/>
            <a:ext cx="8229600" cy="5305553"/>
          </a:xfrm>
        </p:spPr>
        <p:txBody>
          <a:bodyPr>
            <a:normAutofit fontScale="92500" lnSpcReduction="20000"/>
          </a:bodyPr>
          <a:lstStyle/>
          <a:p>
            <a:r>
              <a:rPr lang="es-ES" dirty="0" smtClean="0"/>
              <a:t>Cuando tienes valores de la profundidad cercanos a x=11,946. El problema que existe en el transporte no es de estabilidad (que se te pueda volcar), sino de que se te pueda hundir (si por cualquier motivo aumentase el agua de su interior)</a:t>
            </a:r>
          </a:p>
          <a:p>
            <a:r>
              <a:rPr lang="es-ES" dirty="0" smtClean="0"/>
              <a:t>Es por eso, por lo que, para su transporte no optaría por valores elevados de x. </a:t>
            </a:r>
          </a:p>
          <a:p>
            <a:r>
              <a:rPr lang="es-ES" dirty="0" smtClean="0"/>
              <a:t>Además, teniendo en cuenta que las “Recomendaciones de Obras Marítimas” recomiendan solamente un brazo estabilizador mayor de 0,5m para el transporte en flotación. Y dado que para el caso A (x=6) esta recomendación se cumple con suficiente holgura (brazo de 1,35m) </a:t>
            </a:r>
          </a:p>
          <a:p>
            <a:r>
              <a:rPr lang="es-ES" dirty="0" smtClean="0"/>
              <a:t>Me decantaría más, por valores cercanos al primer caso (A), siempre superiores a x=3,7 m donde el brazo es de 0,5 m.</a:t>
            </a:r>
            <a:endParaRPr lang="es-ES" dirty="0"/>
          </a:p>
          <a:p>
            <a:pPr marL="109728" indent="0">
              <a:buNone/>
            </a:pPr>
            <a:endParaRPr lang="es-ES" b="1" dirty="0" smtClean="0">
              <a:solidFill>
                <a:schemeClr val="bg1"/>
              </a:solidFill>
            </a:endParaRPr>
          </a:p>
        </p:txBody>
      </p:sp>
    </p:spTree>
    <p:extLst>
      <p:ext uri="{BB962C8B-B14F-4D97-AF65-F5344CB8AC3E}">
        <p14:creationId xmlns:p14="http://schemas.microsoft.com/office/powerpoint/2010/main" val="42484827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r>
              <a:rPr lang="es-ES" sz="2800" dirty="0">
                <a:solidFill>
                  <a:prstClr val="black"/>
                </a:solidFill>
              </a:rPr>
              <a:t>D</a:t>
            </a:r>
            <a:r>
              <a:rPr lang="es-ES" sz="2800" dirty="0" smtClean="0">
                <a:solidFill>
                  <a:prstClr val="black"/>
                </a:solidFill>
              </a:rPr>
              <a:t>. Consideraciones finales</a:t>
            </a:r>
            <a:endParaRPr lang="es-ES" dirty="0"/>
          </a:p>
        </p:txBody>
      </p:sp>
      <p:sp>
        <p:nvSpPr>
          <p:cNvPr id="3" name="2 Marcador de contenido"/>
          <p:cNvSpPr>
            <a:spLocks noGrp="1"/>
          </p:cNvSpPr>
          <p:nvPr>
            <p:ph idx="1"/>
          </p:nvPr>
        </p:nvSpPr>
        <p:spPr>
          <a:xfrm>
            <a:off x="457200" y="1124744"/>
            <a:ext cx="8229600" cy="5544616"/>
          </a:xfrm>
        </p:spPr>
        <p:txBody>
          <a:bodyPr>
            <a:normAutofit fontScale="85000" lnSpcReduction="10000"/>
          </a:bodyPr>
          <a:lstStyle/>
          <a:p>
            <a:r>
              <a:rPr lang="es-ES" dirty="0" smtClean="0"/>
              <a:t>Por último señalar, que este estudio se ha hecho bajo la hipótesis de que el cajón tiene en único compartimento. En realidad, como se dice en el enunciado, los cajones portuarios tienen varios compartimentos (ver foto del cajón real). Por lo que, los resultados obtenidos no son del todo cierto</a:t>
            </a:r>
          </a:p>
          <a:p>
            <a:r>
              <a:rPr lang="es-ES" dirty="0" smtClean="0"/>
              <a:t>Hecho, que no reviste excesiva gravedad, puesto que estamos del lado de la seguridad en cuanto a estabilidad en la flotación (otra cosa sería la resistencia mecánica a las solicitaciones exteriores, por ejemplo)</a:t>
            </a:r>
          </a:p>
          <a:p>
            <a:pPr>
              <a:buFont typeface="Courier New" pitchFamily="49" charset="0"/>
              <a:buChar char="o"/>
            </a:pPr>
            <a:r>
              <a:rPr lang="es-ES" dirty="0" smtClean="0"/>
              <a:t>Puesto que al estar compartimentado, no habría una única inercia del líquido, sino, que se calcularía con la suma de las inercias de cada compartimento, que saldría una cantidad menor. Por lo que el brazo estabilizador (en el caso de varios compartimentos) sería aún mayor.</a:t>
            </a:r>
          </a:p>
        </p:txBody>
      </p:sp>
    </p:spTree>
    <p:extLst>
      <p:ext uri="{BB962C8B-B14F-4D97-AF65-F5344CB8AC3E}">
        <p14:creationId xmlns:p14="http://schemas.microsoft.com/office/powerpoint/2010/main" val="671915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r>
              <a:rPr lang="es-ES" sz="2800" dirty="0">
                <a:solidFill>
                  <a:prstClr val="black"/>
                </a:solidFill>
              </a:rPr>
              <a:t>D</a:t>
            </a:r>
            <a:r>
              <a:rPr lang="es-ES" sz="2800" dirty="0" smtClean="0">
                <a:solidFill>
                  <a:prstClr val="black"/>
                </a:solidFill>
              </a:rPr>
              <a:t>. Consideraciones finales</a:t>
            </a:r>
            <a:endParaRPr lang="es-ES" dirty="0"/>
          </a:p>
        </p:txBody>
      </p:sp>
      <p:sp>
        <p:nvSpPr>
          <p:cNvPr id="3" name="2 Marcador de contenido"/>
          <p:cNvSpPr>
            <a:spLocks noGrp="1"/>
          </p:cNvSpPr>
          <p:nvPr>
            <p:ph idx="1"/>
          </p:nvPr>
        </p:nvSpPr>
        <p:spPr>
          <a:xfrm>
            <a:off x="251520" y="5301208"/>
            <a:ext cx="3384376" cy="1224136"/>
          </a:xfrm>
        </p:spPr>
        <p:txBody>
          <a:bodyPr>
            <a:noAutofit/>
          </a:bodyPr>
          <a:lstStyle/>
          <a:p>
            <a:pPr marL="109728" indent="0">
              <a:buNone/>
            </a:pPr>
            <a:r>
              <a:rPr lang="es-ES" sz="2400" dirty="0" smtClean="0"/>
              <a:t>Planta del cajón en la realidad, comparada con su modelización</a:t>
            </a:r>
          </a:p>
        </p:txBody>
      </p:sp>
      <p:pic>
        <p:nvPicPr>
          <p:cNvPr id="5" name="3 Marcador de contenido"/>
          <p:cNvPicPr>
            <a:picLocks noChangeAspect="1"/>
          </p:cNvPicPr>
          <p:nvPr/>
        </p:nvPicPr>
        <p:blipFill rotWithShape="1">
          <a:blip r:embed="rId2" cstate="print">
            <a:extLst>
              <a:ext uri="{28A0092B-C50C-407E-A947-70E740481C1C}">
                <a14:useLocalDpi xmlns:a14="http://schemas.microsoft.com/office/drawing/2010/main" val="0"/>
              </a:ext>
            </a:extLst>
          </a:blip>
          <a:srcRect t="46886"/>
          <a:stretch/>
        </p:blipFill>
        <p:spPr>
          <a:xfrm>
            <a:off x="4644008" y="4365104"/>
            <a:ext cx="3824709" cy="2296806"/>
          </a:xfrm>
          <a:prstGeom prst="rect">
            <a:avLst/>
          </a:prstGeom>
        </p:spPr>
      </p:pic>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908720"/>
            <a:ext cx="5184576" cy="3577300"/>
          </a:xfrm>
          <a:prstGeom prst="rect">
            <a:avLst/>
          </a:prstGeom>
        </p:spPr>
      </p:pic>
    </p:spTree>
    <p:extLst>
      <p:ext uri="{BB962C8B-B14F-4D97-AF65-F5344CB8AC3E}">
        <p14:creationId xmlns:p14="http://schemas.microsoft.com/office/powerpoint/2010/main" val="2183196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283152" cy="778098"/>
          </a:xfrm>
        </p:spPr>
        <p:txBody>
          <a:bodyPr>
            <a:normAutofit fontScale="90000"/>
          </a:bodyPr>
          <a:lstStyle/>
          <a:p>
            <a:r>
              <a:rPr lang="es-ES" sz="2800" dirty="0" smtClean="0"/>
              <a:t>PROBLEMA: TRANSPORTE CAJONES PORTUARIOS</a:t>
            </a:r>
            <a:endParaRPr lang="es-ES" sz="2800" dirty="0"/>
          </a:p>
        </p:txBody>
      </p:sp>
      <p:sp>
        <p:nvSpPr>
          <p:cNvPr id="3" name="2 Marcador de contenido"/>
          <p:cNvSpPr>
            <a:spLocks noGrp="1"/>
          </p:cNvSpPr>
          <p:nvPr>
            <p:ph idx="1"/>
          </p:nvPr>
        </p:nvSpPr>
        <p:spPr>
          <a:xfrm>
            <a:off x="251520" y="1196752"/>
            <a:ext cx="8435280" cy="5472608"/>
          </a:xfrm>
        </p:spPr>
        <p:txBody>
          <a:bodyPr>
            <a:normAutofit lnSpcReduction="10000"/>
          </a:bodyPr>
          <a:lstStyle/>
          <a:p>
            <a:pPr marL="0" indent="0">
              <a:buNone/>
            </a:pPr>
            <a:r>
              <a:rPr lang="es-ES" sz="2000" i="1" dirty="0"/>
              <a:t>Se ha encargado la construcción de una serie de cajones portuarios al puerto de Algeciras, para su posterior remolcado </a:t>
            </a:r>
            <a:r>
              <a:rPr lang="es-ES" sz="2000" i="1" dirty="0" smtClean="0"/>
              <a:t>y fondeo en la </a:t>
            </a:r>
            <a:r>
              <a:rPr lang="es-ES" sz="2000" i="1" dirty="0"/>
              <a:t>costa de Argelia, donde se pretende construir un nuevo puerto. Las dimensiones de estos cajones son de </a:t>
            </a:r>
            <a:r>
              <a:rPr lang="es-ES" sz="2000" i="1" dirty="0" smtClean="0"/>
              <a:t>33,75 x 19,60 </a:t>
            </a:r>
            <a:r>
              <a:rPr lang="es-ES" sz="2000" i="1" dirty="0"/>
              <a:t>m en planta y 17,50m de altura. Se han previsto cajones con celdas rectangulares, aunque a efectos del problema se los puede consideran como cajones huecos en que el espesor de las paredes es de 0.8 m (ver figura</a:t>
            </a:r>
            <a:r>
              <a:rPr lang="es-ES" sz="2000" i="1" dirty="0" smtClean="0"/>
              <a:t>). Se pide:</a:t>
            </a:r>
          </a:p>
          <a:p>
            <a:pPr marL="457200" indent="-457200">
              <a:buFont typeface="+mj-lt"/>
              <a:buAutoNum type="alphaUcPeriod"/>
            </a:pPr>
            <a:r>
              <a:rPr lang="es-ES" sz="2000" i="1" dirty="0" smtClean="0"/>
              <a:t>Calcular </a:t>
            </a:r>
            <a:r>
              <a:rPr lang="es-ES" sz="2000" i="1" dirty="0"/>
              <a:t>la posición del centro de carena, metacentro y el brazo estabilizador si </a:t>
            </a:r>
            <a:r>
              <a:rPr lang="es-ES" sz="2000" i="1" dirty="0" smtClean="0"/>
              <a:t>el </a:t>
            </a:r>
            <a:r>
              <a:rPr lang="es-ES" sz="2000" i="1" dirty="0"/>
              <a:t>cajón se rellena con 6 metros de </a:t>
            </a:r>
            <a:r>
              <a:rPr lang="es-ES" sz="2000" i="1" dirty="0" smtClean="0"/>
              <a:t>agua de mar.</a:t>
            </a:r>
            <a:endParaRPr lang="es-ES" sz="2000" i="1" dirty="0"/>
          </a:p>
          <a:p>
            <a:pPr marL="457200" indent="-457200">
              <a:buFont typeface="+mj-lt"/>
              <a:buAutoNum type="alphaUcPeriod"/>
            </a:pPr>
            <a:r>
              <a:rPr lang="es-ES" sz="2000" i="1" dirty="0" smtClean="0"/>
              <a:t>Calcular </a:t>
            </a:r>
            <a:r>
              <a:rPr lang="es-ES" sz="2000" i="1" dirty="0"/>
              <a:t>la </a:t>
            </a:r>
            <a:r>
              <a:rPr lang="es-ES" sz="2000" i="1" dirty="0" smtClean="0"/>
              <a:t>profundidad </a:t>
            </a:r>
            <a:r>
              <a:rPr lang="es-ES" sz="2000" i="1" dirty="0"/>
              <a:t>de agua con la que el cajón empieza a hundirse</a:t>
            </a:r>
            <a:r>
              <a:rPr lang="es-ES" sz="2000" i="1" dirty="0" smtClean="0"/>
              <a:t>. Y su brazo estabilizador. </a:t>
            </a:r>
            <a:r>
              <a:rPr lang="es-ES" sz="2000" i="1" dirty="0"/>
              <a:t>Nota: hay que calcular la flotación justo cuando el cajón se sumerge del todo (caso limite</a:t>
            </a:r>
            <a:r>
              <a:rPr lang="es-ES" sz="2000" i="1" dirty="0" smtClean="0"/>
              <a:t>). </a:t>
            </a:r>
          </a:p>
          <a:p>
            <a:pPr marL="457200" indent="-457200">
              <a:buFont typeface="+mj-lt"/>
              <a:buAutoNum type="alphaUcPeriod"/>
            </a:pPr>
            <a:r>
              <a:rPr lang="es-ES" sz="2000" i="1" dirty="0" smtClean="0"/>
              <a:t>Con los datos obtenidos, determina, </a:t>
            </a:r>
            <a:r>
              <a:rPr lang="es-ES" sz="2000" i="1" dirty="0"/>
              <a:t>la altura de agua con la que hay que rellenar el cajón para que el brazo estabilizador sea </a:t>
            </a:r>
            <a:r>
              <a:rPr lang="es-ES" sz="2000" i="1" dirty="0" smtClean="0"/>
              <a:t>máximo. ¿Transportarías el cajón con esa altura?, ¿ </a:t>
            </a:r>
            <a:r>
              <a:rPr lang="es-ES" sz="2000" i="1" dirty="0"/>
              <a:t>u</a:t>
            </a:r>
            <a:r>
              <a:rPr lang="es-ES" sz="2000" i="1" dirty="0" smtClean="0"/>
              <a:t> optarías por otra?</a:t>
            </a:r>
          </a:p>
          <a:p>
            <a:pPr marL="0" indent="0">
              <a:buNone/>
            </a:pPr>
            <a:r>
              <a:rPr lang="es-ES" sz="2000" i="1" dirty="0" smtClean="0"/>
              <a:t>DATOS: 	Densidad del hormigón armado: 2,5kg/dm</a:t>
            </a:r>
            <a:r>
              <a:rPr lang="es-ES" sz="2000" i="1" baseline="30000" dirty="0" smtClean="0"/>
              <a:t>3</a:t>
            </a:r>
            <a:r>
              <a:rPr lang="es-ES" sz="2000" i="1" dirty="0" smtClean="0"/>
              <a:t> </a:t>
            </a:r>
          </a:p>
          <a:p>
            <a:pPr marL="0" indent="0">
              <a:buNone/>
            </a:pPr>
            <a:r>
              <a:rPr lang="es-ES" sz="2000" i="1" dirty="0" smtClean="0"/>
              <a:t>		Densidad agua de mar: 1025 Kg/m</a:t>
            </a:r>
            <a:r>
              <a:rPr lang="es-ES" sz="2000" i="1" baseline="30000" dirty="0" smtClean="0"/>
              <a:t>3</a:t>
            </a:r>
          </a:p>
          <a:p>
            <a:pPr marL="0" indent="0">
              <a:buNone/>
            </a:pPr>
            <a:endParaRPr lang="es-ES" sz="2000" i="1" baseline="30000" dirty="0"/>
          </a:p>
          <a:p>
            <a:pPr marL="457200" indent="-457200">
              <a:buFont typeface="+mj-lt"/>
              <a:buAutoNum type="arabicPeriod"/>
            </a:pPr>
            <a:endParaRPr lang="es-ES" sz="2000" dirty="0"/>
          </a:p>
          <a:p>
            <a:pPr marL="457200" indent="-457200">
              <a:buFont typeface="+mj-lt"/>
              <a:buAutoNum type="arabicPeriod"/>
            </a:pPr>
            <a:endParaRPr lang="es-ES" sz="2000" i="1" dirty="0"/>
          </a:p>
          <a:p>
            <a:pPr marL="0" indent="0">
              <a:buNone/>
            </a:pPr>
            <a:endParaRPr lang="es-ES" dirty="0"/>
          </a:p>
        </p:txBody>
      </p:sp>
    </p:spTree>
    <p:extLst>
      <p:ext uri="{BB962C8B-B14F-4D97-AF65-F5344CB8AC3E}">
        <p14:creationId xmlns:p14="http://schemas.microsoft.com/office/powerpoint/2010/main" val="337242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DIMENSIONES DEL CAJÓN</a:t>
            </a:r>
            <a:endParaRPr lang="es-ES" sz="2800" dirty="0"/>
          </a:p>
        </p:txBody>
      </p:sp>
      <p:pic>
        <p:nvPicPr>
          <p:cNvPr id="4" name="3 Marcador de contenido"/>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59645" y="2249488"/>
            <a:ext cx="3824709" cy="4324350"/>
          </a:xfrm>
        </p:spPr>
      </p:pic>
      <p:sp>
        <p:nvSpPr>
          <p:cNvPr id="6" name="5 Rectángulo"/>
          <p:cNvSpPr/>
          <p:nvPr/>
        </p:nvSpPr>
        <p:spPr>
          <a:xfrm>
            <a:off x="5076056" y="1340768"/>
            <a:ext cx="3888432" cy="707886"/>
          </a:xfrm>
          <a:prstGeom prst="rect">
            <a:avLst/>
          </a:prstGeom>
        </p:spPr>
        <p:txBody>
          <a:bodyPr wrap="square">
            <a:spAutoFit/>
          </a:bodyPr>
          <a:lstStyle/>
          <a:p>
            <a:r>
              <a:rPr lang="es-ES" sz="2000" i="1" dirty="0" smtClean="0"/>
              <a:t>a x b x H </a:t>
            </a:r>
            <a:r>
              <a:rPr lang="es-ES" sz="2000" i="1" dirty="0"/>
              <a:t>= </a:t>
            </a:r>
            <a:r>
              <a:rPr lang="es-ES" sz="2000" i="1" dirty="0" smtClean="0"/>
              <a:t>33,75 x 19,6 x 17,5 m    </a:t>
            </a:r>
            <a:r>
              <a:rPr lang="es-ES" sz="2000" i="1" dirty="0"/>
              <a:t>e=0,8m</a:t>
            </a:r>
          </a:p>
        </p:txBody>
      </p:sp>
    </p:spTree>
    <p:extLst>
      <p:ext uri="{BB962C8B-B14F-4D97-AF65-F5344CB8AC3E}">
        <p14:creationId xmlns:p14="http://schemas.microsoft.com/office/powerpoint/2010/main" val="428567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8229600" cy="1143000"/>
          </a:xfrm>
        </p:spPr>
        <p:txBody>
          <a:bodyPr>
            <a:normAutofit/>
          </a:bodyPr>
          <a:lstStyle/>
          <a:p>
            <a:pPr algn="l"/>
            <a:r>
              <a:rPr lang="es-ES" sz="2800" dirty="0" smtClean="0"/>
              <a:t>A. Se rellena el cajón con 6m</a:t>
            </a:r>
            <a:endParaRPr lang="es-ES" sz="2800" dirty="0"/>
          </a:p>
        </p:txBody>
      </p:sp>
      <p:pic>
        <p:nvPicPr>
          <p:cNvPr id="4" name="3 Marcador de contenido"/>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39952" y="1268760"/>
            <a:ext cx="4320480" cy="4558880"/>
          </a:xfrm>
        </p:spPr>
      </p:pic>
      <p:sp>
        <p:nvSpPr>
          <p:cNvPr id="5" name="4 CuadroTexto"/>
          <p:cNvSpPr txBox="1"/>
          <p:nvPr/>
        </p:nvSpPr>
        <p:spPr>
          <a:xfrm>
            <a:off x="323528" y="2366208"/>
            <a:ext cx="3600400" cy="707886"/>
          </a:xfrm>
          <a:prstGeom prst="rect">
            <a:avLst/>
          </a:prstGeom>
          <a:noFill/>
        </p:spPr>
        <p:txBody>
          <a:bodyPr wrap="square" rtlCol="0">
            <a:spAutoFit/>
          </a:bodyPr>
          <a:lstStyle/>
          <a:p>
            <a:r>
              <a:rPr lang="es-ES" sz="2000" i="1" dirty="0" smtClean="0"/>
              <a:t>h: distancia del fondo del cajón a la superficie del mar</a:t>
            </a:r>
            <a:endParaRPr lang="es-ES" sz="2000" i="1" dirty="0"/>
          </a:p>
        </p:txBody>
      </p:sp>
    </p:spTree>
    <p:extLst>
      <p:ext uri="{BB962C8B-B14F-4D97-AF65-F5344CB8AC3E}">
        <p14:creationId xmlns:p14="http://schemas.microsoft.com/office/powerpoint/2010/main" val="4166717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8" y="0"/>
            <a:ext cx="8229600" cy="1143000"/>
          </a:xfrm>
        </p:spPr>
        <p:txBody>
          <a:bodyPr>
            <a:normAutofit/>
          </a:bodyPr>
          <a:lstStyle/>
          <a:p>
            <a:pPr algn="l"/>
            <a:r>
              <a:rPr lang="es-ES" sz="2800" dirty="0" smtClean="0"/>
              <a:t>A. Se rellena el cajón con 6m</a:t>
            </a:r>
            <a:endParaRPr lang="es-ES" sz="2800" dirty="0"/>
          </a:p>
        </p:txBody>
      </p:sp>
      <p:sp>
        <p:nvSpPr>
          <p:cNvPr id="3" name="2 Marcador de contenido"/>
          <p:cNvSpPr>
            <a:spLocks noGrp="1"/>
          </p:cNvSpPr>
          <p:nvPr>
            <p:ph idx="1"/>
          </p:nvPr>
        </p:nvSpPr>
        <p:spPr>
          <a:xfrm>
            <a:off x="457200" y="1052736"/>
            <a:ext cx="8229600" cy="5073427"/>
          </a:xfrm>
        </p:spPr>
        <p:txBody>
          <a:bodyPr/>
          <a:lstStyle/>
          <a:p>
            <a:r>
              <a:rPr lang="es-ES" i="1" u="sng" dirty="0" smtClean="0"/>
              <a:t>Paso 1</a:t>
            </a:r>
            <a:r>
              <a:rPr lang="es-ES" dirty="0" smtClean="0"/>
              <a:t> Calculamos el centro de gravedad del cajón (vacío)</a:t>
            </a:r>
          </a:p>
          <a:p>
            <a:pPr marL="0" indent="0">
              <a:buNone/>
            </a:pPr>
            <a:r>
              <a:rPr lang="es-ES" sz="2400" dirty="0" smtClean="0"/>
              <a:t>	Para ello dividimos el cajón en 5 paralelepípedos, de los si 	conocemos la posición de su G </a:t>
            </a:r>
          </a:p>
          <a:p>
            <a:pPr marL="0" indent="0">
              <a:buNone/>
            </a:pPr>
            <a:endParaRPr lang="es-ES" i="1" u="sng"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264" y="4064120"/>
            <a:ext cx="4359798" cy="2148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91452" y="4029023"/>
            <a:ext cx="4375388" cy="2370778"/>
          </a:xfrm>
          <a:prstGeom prst="rect">
            <a:avLst/>
          </a:prstGeom>
        </p:spPr>
      </p:pic>
      <p:cxnSp>
        <p:nvCxnSpPr>
          <p:cNvPr id="6" name="5 Conector recto de flecha"/>
          <p:cNvCxnSpPr/>
          <p:nvPr/>
        </p:nvCxnSpPr>
        <p:spPr>
          <a:xfrm flipH="1">
            <a:off x="3131840" y="5445224"/>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604481" y="5661248"/>
            <a:ext cx="2012581" cy="584775"/>
          </a:xfrm>
          <a:prstGeom prst="rect">
            <a:avLst/>
          </a:prstGeom>
          <a:noFill/>
        </p:spPr>
        <p:txBody>
          <a:bodyPr wrap="square" rtlCol="0">
            <a:spAutoFit/>
          </a:bodyPr>
          <a:lstStyle/>
          <a:p>
            <a:r>
              <a:rPr lang="es-ES" sz="1600" i="1" dirty="0" smtClean="0"/>
              <a:t>La Sección AA’ está vista desde aquí</a:t>
            </a:r>
            <a:endParaRPr lang="es-ES" sz="1600" i="1" dirty="0"/>
          </a:p>
        </p:txBody>
      </p:sp>
    </p:spTree>
    <p:extLst>
      <p:ext uri="{BB962C8B-B14F-4D97-AF65-F5344CB8AC3E}">
        <p14:creationId xmlns:p14="http://schemas.microsoft.com/office/powerpoint/2010/main" val="987913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1452" y="4029023"/>
            <a:ext cx="4375388" cy="2370778"/>
          </a:xfrm>
          <a:prstGeom prst="rect">
            <a:avLst/>
          </a:prstGeom>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264" y="4064120"/>
            <a:ext cx="4359798" cy="2148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a:xfrm>
            <a:off x="0" y="0"/>
            <a:ext cx="8229600" cy="1143000"/>
          </a:xfrm>
        </p:spPr>
        <p:txBody>
          <a:bodyPr/>
          <a:lstStyle/>
          <a:p>
            <a:pPr algn="l"/>
            <a:r>
              <a:rPr lang="es-ES" sz="2800" dirty="0">
                <a:solidFill>
                  <a:prstClr val="black"/>
                </a:solidFill>
              </a:rPr>
              <a:t>A. Se rellena el cajón con 6m</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257264" y="1052736"/>
                <a:ext cx="8429536" cy="5521800"/>
              </a:xfrm>
            </p:spPr>
            <p:txBody>
              <a:bodyPr>
                <a:normAutofit/>
              </a:bodyPr>
              <a:lstStyle/>
              <a:p>
                <a:pPr marL="457200" indent="-457200"/>
                <a:r>
                  <a:rPr lang="es-ES" i="1" u="sng" dirty="0"/>
                  <a:t>Paso 1</a:t>
                </a:r>
                <a:endParaRPr lang="es-ES" sz="2800" dirty="0" smtClean="0">
                  <a:latin typeface="Cambria Math"/>
                </a:endParaRPr>
              </a:p>
              <a:p>
                <a:pPr marL="0" indent="0">
                  <a:buNone/>
                </a:pPr>
                <a:endParaRPr lang="es-ES" sz="2800" dirty="0" smtClean="0">
                  <a:latin typeface="Cambria Math"/>
                </a:endParaRPr>
              </a:p>
              <a:p>
                <a:pPr marL="0" indent="0">
                  <a:buNone/>
                </a:pPr>
                <a:r>
                  <a:rPr lang="es-ES" sz="2800" dirty="0" smtClean="0">
                    <a:latin typeface="Cambria Math"/>
                  </a:rPr>
                  <a:t>V</a:t>
                </a:r>
                <a14:m>
                  <m:oMath xmlns:m="http://schemas.openxmlformats.org/officeDocument/2006/math">
                    <m:r>
                      <a:rPr lang="es-ES" sz="2800" i="0">
                        <a:latin typeface="Cambria Math"/>
                      </a:rPr>
                      <m:t>1=36,75·19,6·</m:t>
                    </m:r>
                    <m:r>
                      <m:rPr>
                        <m:sty m:val="p"/>
                      </m:rPr>
                      <a:rPr lang="es-ES" sz="2800" i="0">
                        <a:latin typeface="Cambria Math"/>
                      </a:rPr>
                      <m:t>e</m:t>
                    </m:r>
                    <m:r>
                      <a:rPr lang="es-ES" sz="2800" i="0">
                        <a:latin typeface="Cambria Math"/>
                      </a:rPr>
                      <m:t>=661,5·</m:t>
                    </m:r>
                    <m:r>
                      <m:rPr>
                        <m:sty m:val="p"/>
                      </m:rPr>
                      <a:rPr lang="es-ES" sz="2800" i="0">
                        <a:latin typeface="Cambria Math"/>
                      </a:rPr>
                      <m:t>e</m:t>
                    </m:r>
                  </m:oMath>
                </a14:m>
                <a:endParaRPr lang="es-ES" sz="2800" dirty="0">
                  <a:latin typeface="Cambria Math"/>
                </a:endParaRPr>
              </a:p>
              <a:p>
                <a:pPr marL="0" indent="0">
                  <a:buNone/>
                </a:pPr>
                <a14:m>
                  <m:oMathPara xmlns:m="http://schemas.openxmlformats.org/officeDocument/2006/math">
                    <m:oMathParaPr>
                      <m:jc m:val="left"/>
                    </m:oMathParaPr>
                    <m:oMath xmlns:m="http://schemas.openxmlformats.org/officeDocument/2006/math">
                      <m:r>
                        <m:rPr>
                          <m:sty m:val="p"/>
                        </m:rPr>
                        <a:rPr lang="es-ES" sz="2800" b="0" i="0" smtClean="0">
                          <a:latin typeface="Cambria Math"/>
                        </a:rPr>
                        <m:t>V</m:t>
                      </m:r>
                      <m:r>
                        <a:rPr lang="es-ES" sz="2800" b="0" i="0" smtClean="0">
                          <a:latin typeface="Cambria Math"/>
                        </a:rPr>
                        <m:t>2=</m:t>
                      </m:r>
                      <m:r>
                        <m:rPr>
                          <m:sty m:val="p"/>
                        </m:rPr>
                        <a:rPr lang="es-ES" sz="2800" b="0" i="0" smtClean="0">
                          <a:latin typeface="Cambria Math"/>
                        </a:rPr>
                        <m:t>V</m:t>
                      </m:r>
                      <m:r>
                        <a:rPr lang="es-ES" sz="2800" b="0" i="0" smtClean="0">
                          <a:latin typeface="Cambria Math"/>
                        </a:rPr>
                        <m:t>3=33,75·</m:t>
                      </m:r>
                      <m:d>
                        <m:dPr>
                          <m:ctrlPr>
                            <a:rPr lang="es-ES" sz="2800" b="0" i="1" smtClean="0">
                              <a:latin typeface="Cambria Math" panose="02040503050406030204" pitchFamily="18" charset="0"/>
                            </a:rPr>
                          </m:ctrlPr>
                        </m:dPr>
                        <m:e>
                          <m:r>
                            <a:rPr lang="es-ES" sz="2800" b="0" i="0" smtClean="0">
                              <a:latin typeface="Cambria Math"/>
                            </a:rPr>
                            <m:t>17,50−</m:t>
                          </m:r>
                          <m:r>
                            <m:rPr>
                              <m:sty m:val="p"/>
                            </m:rPr>
                            <a:rPr lang="es-ES" sz="2800" b="0" i="0" smtClean="0">
                              <a:latin typeface="Cambria Math"/>
                            </a:rPr>
                            <m:t>e</m:t>
                          </m:r>
                        </m:e>
                      </m:d>
                      <m:r>
                        <a:rPr lang="es-ES" sz="2800" b="0" i="0" smtClean="0">
                          <a:latin typeface="Cambria Math"/>
                        </a:rPr>
                        <m:t>·</m:t>
                      </m:r>
                      <m:r>
                        <m:rPr>
                          <m:sty m:val="p"/>
                        </m:rPr>
                        <a:rPr lang="es-ES" sz="2800" b="0" i="0" smtClean="0">
                          <a:latin typeface="Cambria Math"/>
                        </a:rPr>
                        <m:t>e</m:t>
                      </m:r>
                      <m:r>
                        <a:rPr lang="es-ES" sz="2800" b="0" i="0" smtClean="0">
                          <a:latin typeface="Cambria Math"/>
                        </a:rPr>
                        <m:t>=563,625·</m:t>
                      </m:r>
                      <m:r>
                        <m:rPr>
                          <m:sty m:val="p"/>
                        </m:rPr>
                        <a:rPr lang="es-ES" sz="2800" b="0" i="0" smtClean="0">
                          <a:latin typeface="Cambria Math"/>
                        </a:rPr>
                        <m:t>e</m:t>
                      </m:r>
                    </m:oMath>
                  </m:oMathPara>
                </a14:m>
                <a:endParaRPr lang="es-ES" sz="2800" b="0" dirty="0" smtClean="0"/>
              </a:p>
              <a:p>
                <a:pPr marL="0" indent="0">
                  <a:buNone/>
                </a:pPr>
                <a14:m>
                  <m:oMath xmlns:m="http://schemas.openxmlformats.org/officeDocument/2006/math">
                    <m:r>
                      <m:rPr>
                        <m:sty m:val="p"/>
                      </m:rPr>
                      <a:rPr lang="es-ES" sz="2800" b="0" i="0" smtClean="0">
                        <a:latin typeface="Cambria Math"/>
                      </a:rPr>
                      <m:t>V</m:t>
                    </m:r>
                    <m:r>
                      <a:rPr lang="es-ES" sz="2800" b="0" i="0" smtClean="0">
                        <a:latin typeface="Cambria Math"/>
                      </a:rPr>
                      <m:t>4=</m:t>
                    </m:r>
                    <m:r>
                      <m:rPr>
                        <m:sty m:val="p"/>
                      </m:rPr>
                      <a:rPr lang="es-ES" sz="2800" b="0" i="0" smtClean="0">
                        <a:latin typeface="Cambria Math"/>
                      </a:rPr>
                      <m:t>V</m:t>
                    </m:r>
                    <m:r>
                      <a:rPr lang="es-ES" sz="2800" b="0" i="0" smtClean="0">
                        <a:latin typeface="Cambria Math"/>
                      </a:rPr>
                      <m:t>5=</m:t>
                    </m:r>
                    <m:d>
                      <m:dPr>
                        <m:ctrlPr>
                          <a:rPr lang="es-ES" sz="2800" b="0" i="1" smtClean="0">
                            <a:latin typeface="Cambria Math" panose="02040503050406030204" pitchFamily="18" charset="0"/>
                          </a:rPr>
                        </m:ctrlPr>
                      </m:dPr>
                      <m:e>
                        <m:r>
                          <a:rPr lang="es-ES" sz="2800" b="0" i="0" smtClean="0">
                            <a:latin typeface="Cambria Math"/>
                          </a:rPr>
                          <m:t>19,60−2·</m:t>
                        </m:r>
                        <m:r>
                          <m:rPr>
                            <m:sty m:val="p"/>
                          </m:rPr>
                          <a:rPr lang="es-ES" sz="2800" b="0" i="0" smtClean="0">
                            <a:latin typeface="Cambria Math"/>
                          </a:rPr>
                          <m:t>e</m:t>
                        </m:r>
                      </m:e>
                    </m:d>
                    <m:r>
                      <a:rPr lang="es-ES" sz="2800" b="0" i="0" smtClean="0">
                        <a:latin typeface="Cambria Math"/>
                      </a:rPr>
                      <m:t>·</m:t>
                    </m:r>
                    <m:d>
                      <m:dPr>
                        <m:ctrlPr>
                          <a:rPr lang="es-ES" sz="2800" b="0" i="1" smtClean="0">
                            <a:latin typeface="Cambria Math" panose="02040503050406030204" pitchFamily="18" charset="0"/>
                          </a:rPr>
                        </m:ctrlPr>
                      </m:dPr>
                      <m:e>
                        <m:r>
                          <a:rPr lang="es-ES" sz="2800" b="0" i="0" smtClean="0">
                            <a:latin typeface="Cambria Math"/>
                          </a:rPr>
                          <m:t>17,50−</m:t>
                        </m:r>
                        <m:r>
                          <m:rPr>
                            <m:sty m:val="p"/>
                          </m:rPr>
                          <a:rPr lang="es-ES" sz="2800" b="0" i="0" smtClean="0">
                            <a:latin typeface="Cambria Math"/>
                          </a:rPr>
                          <m:t>e</m:t>
                        </m:r>
                      </m:e>
                    </m:d>
                    <m:r>
                      <a:rPr lang="es-ES" sz="2800" b="0" i="0" smtClean="0">
                        <a:latin typeface="Cambria Math"/>
                      </a:rPr>
                      <m:t>·</m:t>
                    </m:r>
                    <m:r>
                      <m:rPr>
                        <m:sty m:val="p"/>
                      </m:rPr>
                      <a:rPr lang="es-ES" sz="2800" b="0" i="0" smtClean="0">
                        <a:latin typeface="Cambria Math"/>
                      </a:rPr>
                      <m:t>e</m:t>
                    </m:r>
                    <m:r>
                      <a:rPr lang="es-ES" sz="2800" b="0" i="0" smtClean="0">
                        <a:latin typeface="Cambria Math"/>
                      </a:rPr>
                      <m:t>= </m:t>
                    </m:r>
                  </m:oMath>
                </a14:m>
                <a:r>
                  <a:rPr lang="es-ES" sz="2800" b="0" dirty="0" smtClean="0"/>
                  <a:t>300,6·e</a:t>
                </a:r>
              </a:p>
              <a:p>
                <a:pPr marL="0" indent="0">
                  <a:buNone/>
                </a:pPr>
                <a:r>
                  <a:rPr lang="es-ES" sz="2000" i="1" dirty="0" smtClean="0">
                    <a:latin typeface="Cambria Math"/>
                  </a:rPr>
                  <a:t>Con e= 0,8 m (se simplificará )</a:t>
                </a:r>
              </a:p>
              <a:p>
                <a:pPr marL="0" indent="0">
                  <a:buNone/>
                </a:pPr>
                <a:r>
                  <a:rPr lang="es-ES" sz="2000" b="0" i="1" dirty="0" smtClean="0">
                    <a:latin typeface="Cambria Math"/>
                  </a:rPr>
                  <a:t>yG1= 0,4		 yG2= yG3= yG4= yG5=9,15</a:t>
                </a:r>
              </a:p>
              <a:p>
                <a:pPr marL="0" indent="0">
                  <a:buNone/>
                </a:pPr>
                <a:endParaRPr lang="es-ES" sz="2000" i="1" dirty="0">
                  <a:latin typeface="Cambria Math"/>
                </a:endParaRPr>
              </a:p>
              <a:p>
                <a:pPr marL="0" indent="0" algn="ctr">
                  <a:buNone/>
                </a:pPr>
                <a:endParaRPr lang="es-ES" sz="2800" b="0" i="1" dirty="0" smtClean="0">
                  <a:latin typeface="Cambria Math"/>
                </a:endParaRPr>
              </a:p>
              <a:p>
                <a:pPr marL="0" indent="0" algn="ctr">
                  <a:buNone/>
                </a:pPr>
                <a14:m>
                  <m:oMath xmlns:m="http://schemas.openxmlformats.org/officeDocument/2006/math">
                    <m:r>
                      <a:rPr lang="es-ES" sz="2800" b="0" i="1" smtClean="0">
                        <a:latin typeface="Cambria Math"/>
                      </a:rPr>
                      <m:t>𝑦𝐺</m:t>
                    </m:r>
                    <m:r>
                      <a:rPr lang="es-ES" sz="2800" b="0" i="1" smtClean="0">
                        <a:latin typeface="Cambria Math"/>
                      </a:rPr>
                      <m:t>=</m:t>
                    </m:r>
                    <m:f>
                      <m:fPr>
                        <m:ctrlPr>
                          <a:rPr lang="es-ES" sz="2800" b="0" i="1" smtClean="0">
                            <a:latin typeface="Cambria Math" panose="02040503050406030204" pitchFamily="18" charset="0"/>
                          </a:rPr>
                        </m:ctrlPr>
                      </m:fPr>
                      <m:num>
                        <m:r>
                          <a:rPr lang="es-ES" sz="2800" b="0" i="1" smtClean="0">
                            <a:latin typeface="Cambria Math"/>
                          </a:rPr>
                          <m:t>𝑦𝐺</m:t>
                        </m:r>
                        <m:r>
                          <a:rPr lang="es-ES" sz="2800" b="0" i="1" smtClean="0">
                            <a:latin typeface="Cambria Math"/>
                          </a:rPr>
                          <m:t>1·</m:t>
                        </m:r>
                        <m:r>
                          <a:rPr lang="es-ES" sz="2800" b="0" i="1" smtClean="0">
                            <a:latin typeface="Cambria Math"/>
                          </a:rPr>
                          <m:t>𝑉</m:t>
                        </m:r>
                        <m:r>
                          <a:rPr lang="es-ES" sz="2800" b="0" i="1" smtClean="0">
                            <a:latin typeface="Cambria Math"/>
                          </a:rPr>
                          <m:t>1+</m:t>
                        </m:r>
                        <m:r>
                          <a:rPr lang="es-ES" sz="2800" b="0" i="1" smtClean="0">
                            <a:latin typeface="Cambria Math"/>
                          </a:rPr>
                          <m:t>𝑦𝐺</m:t>
                        </m:r>
                        <m:r>
                          <a:rPr lang="es-ES" sz="2800" b="0" i="1" smtClean="0">
                            <a:latin typeface="Cambria Math"/>
                          </a:rPr>
                          <m:t>2·</m:t>
                        </m:r>
                        <m:r>
                          <a:rPr lang="es-ES" sz="2800" b="0" i="1" smtClean="0">
                            <a:latin typeface="Cambria Math"/>
                          </a:rPr>
                          <m:t>𝑉</m:t>
                        </m:r>
                        <m:r>
                          <a:rPr lang="es-ES" sz="2800" b="0" i="1" smtClean="0">
                            <a:latin typeface="Cambria Math"/>
                          </a:rPr>
                          <m:t>2+</m:t>
                        </m:r>
                        <m:r>
                          <a:rPr lang="es-ES" sz="2800" b="0" i="1" smtClean="0">
                            <a:latin typeface="Cambria Math"/>
                          </a:rPr>
                          <m:t>𝑦𝐺</m:t>
                        </m:r>
                        <m:r>
                          <a:rPr lang="es-ES" sz="2800" b="0" i="1" smtClean="0">
                            <a:latin typeface="Cambria Math"/>
                          </a:rPr>
                          <m:t>3·</m:t>
                        </m:r>
                        <m:r>
                          <a:rPr lang="es-ES" sz="2800" b="0" i="1" smtClean="0">
                            <a:latin typeface="Cambria Math"/>
                          </a:rPr>
                          <m:t>𝑉</m:t>
                        </m:r>
                        <m:r>
                          <a:rPr lang="es-ES" sz="2800" b="0" i="1" smtClean="0">
                            <a:latin typeface="Cambria Math"/>
                          </a:rPr>
                          <m:t>3+</m:t>
                        </m:r>
                        <m:r>
                          <a:rPr lang="es-ES" sz="2800" b="0" i="1" smtClean="0">
                            <a:latin typeface="Cambria Math"/>
                          </a:rPr>
                          <m:t>𝑦𝐺</m:t>
                        </m:r>
                        <m:r>
                          <a:rPr lang="es-ES" sz="2800" b="0" i="1" smtClean="0">
                            <a:latin typeface="Cambria Math"/>
                          </a:rPr>
                          <m:t>4·</m:t>
                        </m:r>
                        <m:r>
                          <a:rPr lang="es-ES" sz="2800" b="0" i="1" smtClean="0">
                            <a:latin typeface="Cambria Math"/>
                          </a:rPr>
                          <m:t>𝑉</m:t>
                        </m:r>
                        <m:r>
                          <a:rPr lang="es-ES" sz="2800" b="0" i="1" smtClean="0">
                            <a:latin typeface="Cambria Math"/>
                          </a:rPr>
                          <m:t>4+</m:t>
                        </m:r>
                        <m:r>
                          <a:rPr lang="es-ES" sz="2800" b="0" i="1" smtClean="0">
                            <a:latin typeface="Cambria Math"/>
                          </a:rPr>
                          <m:t>𝑦𝐺</m:t>
                        </m:r>
                        <m:r>
                          <a:rPr lang="es-ES" sz="2800" b="0" i="1" smtClean="0">
                            <a:latin typeface="Cambria Math"/>
                          </a:rPr>
                          <m:t>5·</m:t>
                        </m:r>
                        <m:r>
                          <a:rPr lang="es-ES" sz="2800" b="0" i="1" smtClean="0">
                            <a:latin typeface="Cambria Math"/>
                          </a:rPr>
                          <m:t>𝑉</m:t>
                        </m:r>
                        <m:r>
                          <a:rPr lang="es-ES" sz="2800" b="0" i="1" smtClean="0">
                            <a:latin typeface="Cambria Math"/>
                          </a:rPr>
                          <m:t>5</m:t>
                        </m:r>
                      </m:num>
                      <m:den>
                        <m:r>
                          <a:rPr lang="es-ES" sz="2800" b="0" i="1" smtClean="0">
                            <a:latin typeface="Cambria Math"/>
                          </a:rPr>
                          <m:t>𝑉</m:t>
                        </m:r>
                        <m:r>
                          <a:rPr lang="es-ES" sz="2800" b="0" i="1" smtClean="0">
                            <a:latin typeface="Cambria Math"/>
                          </a:rPr>
                          <m:t>1+</m:t>
                        </m:r>
                        <m:r>
                          <a:rPr lang="es-ES" sz="2800" b="0" i="1" smtClean="0">
                            <a:latin typeface="Cambria Math"/>
                          </a:rPr>
                          <m:t>𝑉</m:t>
                        </m:r>
                        <m:r>
                          <a:rPr lang="es-ES" sz="2800" b="0" i="1" smtClean="0">
                            <a:latin typeface="Cambria Math"/>
                          </a:rPr>
                          <m:t>2+</m:t>
                        </m:r>
                        <m:r>
                          <a:rPr lang="es-ES" sz="2800" b="0" i="1" smtClean="0">
                            <a:latin typeface="Cambria Math"/>
                          </a:rPr>
                          <m:t>𝑉</m:t>
                        </m:r>
                        <m:r>
                          <a:rPr lang="es-ES" sz="2800" b="0" i="1" smtClean="0">
                            <a:latin typeface="Cambria Math"/>
                          </a:rPr>
                          <m:t>3+</m:t>
                        </m:r>
                        <m:r>
                          <a:rPr lang="es-ES" sz="2800" b="0" i="1" smtClean="0">
                            <a:latin typeface="Cambria Math"/>
                          </a:rPr>
                          <m:t>𝑉</m:t>
                        </m:r>
                        <m:r>
                          <a:rPr lang="es-ES" sz="2800" b="0" i="1" smtClean="0">
                            <a:latin typeface="Cambria Math"/>
                          </a:rPr>
                          <m:t>4+</m:t>
                        </m:r>
                        <m:r>
                          <a:rPr lang="es-ES" sz="2800" b="0" i="1" smtClean="0">
                            <a:latin typeface="Cambria Math"/>
                          </a:rPr>
                          <m:t>𝑉</m:t>
                        </m:r>
                        <m:r>
                          <a:rPr lang="es-ES" sz="2800" b="0" i="1" smtClean="0">
                            <a:latin typeface="Cambria Math"/>
                          </a:rPr>
                          <m:t>5</m:t>
                        </m:r>
                      </m:den>
                    </m:f>
                  </m:oMath>
                </a14:m>
                <a:r>
                  <a:rPr lang="es-ES" sz="2800" dirty="0" smtClean="0"/>
                  <a:t> = 6,728 m</a:t>
                </a:r>
                <a:endParaRPr lang="es-ES" sz="2800"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257264" y="1052736"/>
                <a:ext cx="8429536" cy="5521800"/>
              </a:xfrm>
              <a:blipFill rotWithShape="1">
                <a:blip r:embed="rId4"/>
                <a:stretch>
                  <a:fillRect l="-1446" t="-993"/>
                </a:stretch>
              </a:blipFill>
            </p:spPr>
            <p:txBody>
              <a:bodyPr/>
              <a:lstStyle/>
              <a:p>
                <a:r>
                  <a:rPr lang="es-ES">
                    <a:noFill/>
                  </a:rPr>
                  <a:t> </a:t>
                </a:r>
              </a:p>
            </p:txBody>
          </p:sp>
        </mc:Fallback>
      </mc:AlternateContent>
    </p:spTree>
    <p:extLst>
      <p:ext uri="{BB962C8B-B14F-4D97-AF65-F5344CB8AC3E}">
        <p14:creationId xmlns:p14="http://schemas.microsoft.com/office/powerpoint/2010/main" val="392976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pPr algn="l"/>
            <a:r>
              <a:rPr lang="es-ES" sz="2800" dirty="0">
                <a:solidFill>
                  <a:prstClr val="black"/>
                </a:solidFill>
              </a:rPr>
              <a:t>A. Se rellena el cajón con 6m</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57200" y="1124744"/>
                <a:ext cx="8229600" cy="5001419"/>
              </a:xfrm>
            </p:spPr>
            <p:txBody>
              <a:bodyPr/>
              <a:lstStyle/>
              <a:p>
                <a:r>
                  <a:rPr lang="es-ES" i="1" u="sng" dirty="0" smtClean="0"/>
                  <a:t>Paso 2.</a:t>
                </a:r>
                <a:r>
                  <a:rPr lang="es-ES" dirty="0" smtClean="0"/>
                  <a:t> Calculamos el volumen del cajón, y su peso.</a:t>
                </a:r>
              </a:p>
              <a:p>
                <a:pPr marL="0" indent="0">
                  <a:buNone/>
                </a:pPr>
                <a:endParaRPr lang="es-ES" sz="2800" b="0" i="1" dirty="0" smtClean="0">
                  <a:latin typeface="Cambria Math"/>
                </a:endParaRPr>
              </a:p>
              <a:p>
                <a:pPr marL="0" indent="0">
                  <a:buNone/>
                </a:pPr>
                <a14:m>
                  <m:oMathPara xmlns:m="http://schemas.openxmlformats.org/officeDocument/2006/math">
                    <m:oMathParaPr>
                      <m:jc m:val="centerGroup"/>
                    </m:oMathParaPr>
                    <m:oMath xmlns:m="http://schemas.openxmlformats.org/officeDocument/2006/math">
                      <m:r>
                        <a:rPr lang="es-ES" sz="2800" b="0" i="1" smtClean="0">
                          <a:latin typeface="Cambria Math"/>
                        </a:rPr>
                        <m:t>𝑉</m:t>
                      </m:r>
                      <m:r>
                        <a:rPr lang="es-ES" sz="2800" b="0" i="1" smtClean="0">
                          <a:latin typeface="Cambria Math"/>
                        </a:rPr>
                        <m:t>=</m:t>
                      </m:r>
                      <m:r>
                        <a:rPr lang="es-ES" sz="2800" b="0" i="1" smtClean="0">
                          <a:latin typeface="Cambria Math"/>
                        </a:rPr>
                        <m:t>𝑉</m:t>
                      </m:r>
                      <m:r>
                        <a:rPr lang="es-ES" sz="2800" b="0" i="1" smtClean="0">
                          <a:latin typeface="Cambria Math"/>
                        </a:rPr>
                        <m:t>1+</m:t>
                      </m:r>
                      <m:r>
                        <a:rPr lang="es-ES" sz="2800" b="0" i="1" smtClean="0">
                          <a:latin typeface="Cambria Math"/>
                        </a:rPr>
                        <m:t>𝑉</m:t>
                      </m:r>
                      <m:r>
                        <a:rPr lang="es-ES" sz="2800" b="0" i="1" smtClean="0">
                          <a:latin typeface="Cambria Math"/>
                        </a:rPr>
                        <m:t>2+</m:t>
                      </m:r>
                      <m:r>
                        <a:rPr lang="es-ES" sz="2800" b="0" i="1" smtClean="0">
                          <a:latin typeface="Cambria Math"/>
                        </a:rPr>
                        <m:t>𝑉</m:t>
                      </m:r>
                      <m:r>
                        <a:rPr lang="es-ES" sz="2800" b="0" i="1" smtClean="0">
                          <a:latin typeface="Cambria Math"/>
                        </a:rPr>
                        <m:t>3+</m:t>
                      </m:r>
                      <m:r>
                        <a:rPr lang="es-ES" sz="2800" b="0" i="1" smtClean="0">
                          <a:latin typeface="Cambria Math"/>
                        </a:rPr>
                        <m:t>𝑉</m:t>
                      </m:r>
                      <m:r>
                        <a:rPr lang="es-ES" sz="2800" b="0" i="1" smtClean="0">
                          <a:latin typeface="Cambria Math"/>
                        </a:rPr>
                        <m:t>4+</m:t>
                      </m:r>
                      <m:r>
                        <a:rPr lang="es-ES" sz="2800" b="0" i="1" smtClean="0">
                          <a:latin typeface="Cambria Math"/>
                        </a:rPr>
                        <m:t>𝑉</m:t>
                      </m:r>
                      <m:r>
                        <a:rPr lang="es-ES" sz="2800" b="0" i="1" smtClean="0">
                          <a:latin typeface="Cambria Math"/>
                        </a:rPr>
                        <m:t>5=1911,96 </m:t>
                      </m:r>
                      <m:sSup>
                        <m:sSupPr>
                          <m:ctrlPr>
                            <a:rPr lang="es-ES" sz="2800" b="0" i="1" smtClean="0">
                              <a:latin typeface="Cambria Math" panose="02040503050406030204" pitchFamily="18" charset="0"/>
                            </a:rPr>
                          </m:ctrlPr>
                        </m:sSupPr>
                        <m:e>
                          <m:r>
                            <a:rPr lang="es-ES" sz="2800" b="0" i="1" smtClean="0">
                              <a:latin typeface="Cambria Math"/>
                            </a:rPr>
                            <m:t>𝑚</m:t>
                          </m:r>
                        </m:e>
                        <m:sup>
                          <m:r>
                            <a:rPr lang="es-ES" sz="2800" b="0" i="1" smtClean="0">
                              <a:latin typeface="Cambria Math"/>
                            </a:rPr>
                            <m:t>3</m:t>
                          </m:r>
                        </m:sup>
                      </m:sSup>
                    </m:oMath>
                  </m:oMathPara>
                </a14:m>
                <a:endParaRPr lang="es-ES" sz="2800" i="1" dirty="0" smtClean="0"/>
              </a:p>
              <a:p>
                <a:pPr marL="0" indent="0">
                  <a:buNone/>
                </a:pPr>
                <a:r>
                  <a:rPr lang="es-ES" i="1" dirty="0" smtClean="0"/>
                  <a:t>Comprobación:</a:t>
                </a:r>
              </a:p>
              <a:p>
                <a:pPr marL="0" indent="0">
                  <a:buNone/>
                </a:pPr>
                <a:r>
                  <a:rPr lang="es-ES" i="1" dirty="0" smtClean="0"/>
                  <a:t> </a:t>
                </a:r>
                <a:r>
                  <a:rPr lang="es-ES" sz="2000" i="1" dirty="0" smtClean="0"/>
                  <a:t>V = </a:t>
                </a:r>
                <a:r>
                  <a:rPr lang="es-ES" sz="2000" i="1" dirty="0" err="1" smtClean="0"/>
                  <a:t>Vext</a:t>
                </a:r>
                <a:r>
                  <a:rPr lang="es-ES" sz="2000" i="1" dirty="0" smtClean="0"/>
                  <a:t> – V </a:t>
                </a:r>
                <a:r>
                  <a:rPr lang="es-ES" sz="2000" i="1" dirty="0" err="1" smtClean="0"/>
                  <a:t>int</a:t>
                </a:r>
                <a:r>
                  <a:rPr lang="es-ES" sz="2000" i="1" dirty="0" smtClean="0"/>
                  <a:t> = (33,75·19,60·17,5)-(32,15·18·16,7) = 1911,96</a:t>
                </a:r>
                <a:r>
                  <a:rPr lang="es-ES" sz="2000" b="0" dirty="0" smtClean="0"/>
                  <a:t> </a:t>
                </a:r>
                <a14:m>
                  <m:oMath xmlns:m="http://schemas.openxmlformats.org/officeDocument/2006/math">
                    <m:sSup>
                      <m:sSupPr>
                        <m:ctrlPr>
                          <a:rPr lang="es-ES" sz="2000" b="0" i="1" smtClean="0">
                            <a:latin typeface="Cambria Math" panose="02040503050406030204" pitchFamily="18" charset="0"/>
                          </a:rPr>
                        </m:ctrlPr>
                      </m:sSupPr>
                      <m:e>
                        <m:r>
                          <a:rPr lang="es-ES" sz="2000" b="0" i="1" smtClean="0">
                            <a:latin typeface="Cambria Math"/>
                          </a:rPr>
                          <m:t>𝑚</m:t>
                        </m:r>
                      </m:e>
                      <m:sup>
                        <m:r>
                          <a:rPr lang="es-ES" sz="2000" b="0" i="1" smtClean="0">
                            <a:latin typeface="Cambria Math"/>
                          </a:rPr>
                          <m:t>3</m:t>
                        </m:r>
                      </m:sup>
                    </m:sSup>
                  </m:oMath>
                </a14:m>
                <a:endParaRPr lang="es-ES" i="1" dirty="0" smtClean="0"/>
              </a:p>
              <a:p>
                <a:pPr marL="0" indent="0" algn="ctr">
                  <a:buNone/>
                </a:pPr>
                <a:endParaRPr lang="es-ES" sz="2800" i="1" dirty="0" smtClean="0"/>
              </a:p>
              <a:p>
                <a:pPr marL="0" indent="0" algn="ctr">
                  <a:buNone/>
                </a:pPr>
                <a:r>
                  <a:rPr lang="es-ES" sz="2800" i="1" dirty="0" smtClean="0"/>
                  <a:t>Pc = </a:t>
                </a:r>
                <a:r>
                  <a:rPr lang="es-ES" sz="2800" i="1" dirty="0" err="1" smtClean="0">
                    <a:latin typeface="Symbol" pitchFamily="18" charset="2"/>
                  </a:rPr>
                  <a:t>g</a:t>
                </a:r>
                <a:r>
                  <a:rPr lang="es-ES" sz="2800" i="1" dirty="0" err="1" smtClean="0"/>
                  <a:t>h</a:t>
                </a:r>
                <a:r>
                  <a:rPr lang="es-ES" sz="2800" i="1" dirty="0" smtClean="0"/>
                  <a:t>· V = 2500· 9,81·1911,96 = 46.890.819 N</a:t>
                </a:r>
                <a:endParaRPr lang="es-ES" sz="2800" i="1"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57200" y="1124744"/>
                <a:ext cx="8229600" cy="5001419"/>
              </a:xfrm>
              <a:blipFill rotWithShape="1">
                <a:blip r:embed="rId2"/>
                <a:stretch>
                  <a:fillRect l="-1481" t="-1220"/>
                </a:stretch>
              </a:blipFill>
            </p:spPr>
            <p:txBody>
              <a:bodyPr/>
              <a:lstStyle/>
              <a:p>
                <a:r>
                  <a:rPr lang="es-ES">
                    <a:noFill/>
                  </a:rPr>
                  <a:t> </a:t>
                </a:r>
              </a:p>
            </p:txBody>
          </p:sp>
        </mc:Fallback>
      </mc:AlternateContent>
    </p:spTree>
    <p:extLst>
      <p:ext uri="{BB962C8B-B14F-4D97-AF65-F5344CB8AC3E}">
        <p14:creationId xmlns:p14="http://schemas.microsoft.com/office/powerpoint/2010/main" val="342202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1" y="13393"/>
            <a:ext cx="8229600" cy="1143000"/>
          </a:xfrm>
        </p:spPr>
        <p:txBody>
          <a:bodyPr/>
          <a:lstStyle/>
          <a:p>
            <a:pPr algn="l"/>
            <a:r>
              <a:rPr lang="es-ES" sz="2800" dirty="0">
                <a:solidFill>
                  <a:prstClr val="black"/>
                </a:solidFill>
              </a:rPr>
              <a:t>A. Se rellena el cajón con 6m</a:t>
            </a:r>
            <a:endParaRPr lang="es-ES" dirty="0"/>
          </a:p>
        </p:txBody>
      </p:sp>
      <p:sp>
        <p:nvSpPr>
          <p:cNvPr id="3" name="2 Marcador de contenido"/>
          <p:cNvSpPr>
            <a:spLocks noGrp="1"/>
          </p:cNvSpPr>
          <p:nvPr>
            <p:ph idx="1"/>
          </p:nvPr>
        </p:nvSpPr>
        <p:spPr>
          <a:xfrm>
            <a:off x="457200" y="1124744"/>
            <a:ext cx="8229600" cy="5001419"/>
          </a:xfrm>
        </p:spPr>
        <p:txBody>
          <a:bodyPr/>
          <a:lstStyle/>
          <a:p>
            <a:r>
              <a:rPr lang="es-ES" i="1" u="sng" dirty="0" smtClean="0"/>
              <a:t>Paso 3. </a:t>
            </a:r>
            <a:r>
              <a:rPr lang="es-ES" dirty="0" smtClean="0"/>
              <a:t>Calculamos el volumen de líquido y su peso</a:t>
            </a:r>
          </a:p>
          <a:p>
            <a:pPr marL="0" indent="0">
              <a:buNone/>
            </a:pPr>
            <a:r>
              <a:rPr lang="es-ES" i="1" dirty="0" err="1" smtClean="0"/>
              <a:t>V</a:t>
            </a:r>
            <a:r>
              <a:rPr lang="es-ES" i="1" baseline="-25000" dirty="0" err="1" smtClean="0"/>
              <a:t>líq</a:t>
            </a:r>
            <a:r>
              <a:rPr lang="es-ES" i="1" dirty="0" smtClean="0"/>
              <a:t>. = 32,15·18·6 = 3472,2m</a:t>
            </a:r>
            <a:r>
              <a:rPr lang="es-ES" i="1" baseline="30000" dirty="0" smtClean="0"/>
              <a:t>3</a:t>
            </a:r>
          </a:p>
          <a:p>
            <a:pPr marL="0" indent="0">
              <a:buNone/>
            </a:pPr>
            <a:r>
              <a:rPr lang="es-ES" i="1" dirty="0" err="1" smtClean="0"/>
              <a:t>P</a:t>
            </a:r>
            <a:r>
              <a:rPr lang="es-ES" i="1" baseline="-25000" dirty="0" err="1" smtClean="0"/>
              <a:t>líq</a:t>
            </a:r>
            <a:r>
              <a:rPr lang="es-ES" i="1" dirty="0" smtClean="0"/>
              <a:t>. = </a:t>
            </a:r>
            <a:r>
              <a:rPr lang="es-ES" i="1" dirty="0" smtClean="0">
                <a:latin typeface="Symbol" pitchFamily="18" charset="2"/>
              </a:rPr>
              <a:t>g </a:t>
            </a:r>
            <a:r>
              <a:rPr lang="es-ES" i="1" baseline="-25000" dirty="0" smtClean="0"/>
              <a:t>mar</a:t>
            </a:r>
            <a:r>
              <a:rPr lang="es-ES" i="1" dirty="0" smtClean="0"/>
              <a:t> · </a:t>
            </a:r>
            <a:r>
              <a:rPr lang="es-ES" i="1" dirty="0" err="1" smtClean="0"/>
              <a:t>Vlíq</a:t>
            </a:r>
            <a:r>
              <a:rPr lang="es-ES" i="1" dirty="0" smtClean="0"/>
              <a:t>. =  34.913.839,05 N</a:t>
            </a:r>
          </a:p>
          <a:p>
            <a:r>
              <a:rPr lang="es-ES" i="1" u="sng" dirty="0" smtClean="0"/>
              <a:t>Paso 4.</a:t>
            </a:r>
            <a:r>
              <a:rPr lang="es-ES" dirty="0" smtClean="0"/>
              <a:t> Para que halla flotación. </a:t>
            </a:r>
          </a:p>
          <a:p>
            <a:pPr marL="0" indent="0">
              <a:buNone/>
            </a:pPr>
            <a:r>
              <a:rPr lang="es-ES" i="1" dirty="0" smtClean="0"/>
              <a:t> 	P </a:t>
            </a:r>
            <a:r>
              <a:rPr lang="es-ES" i="1" baseline="-25000" dirty="0" smtClean="0"/>
              <a:t>total</a:t>
            </a:r>
            <a:r>
              <a:rPr lang="es-ES" i="1" dirty="0" smtClean="0"/>
              <a:t> = </a:t>
            </a:r>
            <a:r>
              <a:rPr lang="es-ES" i="1" dirty="0" err="1" smtClean="0"/>
              <a:t>E</a:t>
            </a:r>
            <a:r>
              <a:rPr lang="es-ES" i="1" baseline="-25000" dirty="0" err="1" smtClean="0"/>
              <a:t>a</a:t>
            </a:r>
            <a:r>
              <a:rPr lang="es-ES" i="1" baseline="-25000" dirty="0" smtClean="0"/>
              <a:t>  </a:t>
            </a:r>
            <a:r>
              <a:rPr lang="es-ES" i="1" dirty="0" smtClean="0"/>
              <a:t>      y   h&lt; H=17,50 .</a:t>
            </a:r>
          </a:p>
          <a:p>
            <a:pPr marL="0" indent="0">
              <a:buNone/>
            </a:pPr>
            <a:r>
              <a:rPr lang="es-ES" i="1" u="sng" dirty="0" smtClean="0"/>
              <a:t> </a:t>
            </a:r>
            <a:endParaRPr lang="es-ES" dirty="0" smtClean="0"/>
          </a:p>
          <a:p>
            <a:pPr marL="0" indent="0">
              <a:buNone/>
            </a:pPr>
            <a:endParaRPr lang="es-ES" sz="2800" b="0" i="1" dirty="0" smtClean="0">
              <a:latin typeface="Cambria Math"/>
            </a:endParaRPr>
          </a:p>
        </p:txBody>
      </p:sp>
      <p:pic>
        <p:nvPicPr>
          <p:cNvPr id="4" name="3 Marcador de contenido"/>
          <p:cNvPicPr>
            <a:picLocks noChangeAspect="1"/>
          </p:cNvPicPr>
          <p:nvPr/>
        </p:nvPicPr>
        <p:blipFill rotWithShape="1">
          <a:blip r:embed="rId2" cstate="print">
            <a:extLst>
              <a:ext uri="{28A0092B-C50C-407E-A947-70E740481C1C}">
                <a14:useLocalDpi xmlns:a14="http://schemas.microsoft.com/office/drawing/2010/main" val="0"/>
              </a:ext>
            </a:extLst>
          </a:blip>
          <a:srcRect b="55864"/>
          <a:stretch/>
        </p:blipFill>
        <p:spPr>
          <a:xfrm>
            <a:off x="2987824" y="4573395"/>
            <a:ext cx="4289192" cy="1997569"/>
          </a:xfrm>
          <a:prstGeom prst="rect">
            <a:avLst/>
          </a:prstGeom>
        </p:spPr>
      </p:pic>
    </p:spTree>
    <p:extLst>
      <p:ext uri="{BB962C8B-B14F-4D97-AF65-F5344CB8AC3E}">
        <p14:creationId xmlns:p14="http://schemas.microsoft.com/office/powerpoint/2010/main" val="23908496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5004048" y="3356992"/>
            <a:ext cx="227296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a:xfrm>
            <a:off x="2551" y="13393"/>
            <a:ext cx="8229600" cy="1143000"/>
          </a:xfrm>
        </p:spPr>
        <p:txBody>
          <a:bodyPr/>
          <a:lstStyle/>
          <a:p>
            <a:pPr algn="l"/>
            <a:r>
              <a:rPr lang="es-ES" sz="2800" dirty="0">
                <a:solidFill>
                  <a:prstClr val="black"/>
                </a:solidFill>
              </a:rPr>
              <a:t>A. Se rellena el cajón con 6m</a:t>
            </a:r>
            <a:endParaRPr lang="es-ES" dirty="0"/>
          </a:p>
        </p:txBody>
      </p:sp>
      <p:sp>
        <p:nvSpPr>
          <p:cNvPr id="3" name="2 Marcador de contenido"/>
          <p:cNvSpPr>
            <a:spLocks noGrp="1"/>
          </p:cNvSpPr>
          <p:nvPr>
            <p:ph idx="1"/>
          </p:nvPr>
        </p:nvSpPr>
        <p:spPr>
          <a:xfrm>
            <a:off x="457200" y="1124744"/>
            <a:ext cx="8229600" cy="5001419"/>
          </a:xfrm>
        </p:spPr>
        <p:txBody>
          <a:bodyPr/>
          <a:lstStyle/>
          <a:p>
            <a:r>
              <a:rPr lang="es-ES" i="1" u="sng" dirty="0" smtClean="0"/>
              <a:t>Paso 4.</a:t>
            </a:r>
            <a:endParaRPr lang="es-ES" dirty="0"/>
          </a:p>
          <a:p>
            <a:pPr marL="0" indent="0" algn="ctr">
              <a:buNone/>
            </a:pPr>
            <a:r>
              <a:rPr lang="es-ES" i="1" dirty="0" smtClean="0"/>
              <a:t>P </a:t>
            </a:r>
            <a:r>
              <a:rPr lang="es-ES" i="1" baseline="-25000" dirty="0" smtClean="0"/>
              <a:t>total</a:t>
            </a:r>
            <a:r>
              <a:rPr lang="es-ES" i="1" dirty="0" smtClean="0"/>
              <a:t> = </a:t>
            </a:r>
            <a:r>
              <a:rPr lang="es-ES" i="1" dirty="0" err="1" smtClean="0"/>
              <a:t>E</a:t>
            </a:r>
            <a:r>
              <a:rPr lang="es-ES" i="1" baseline="-25000" dirty="0" err="1" smtClean="0"/>
              <a:t>a</a:t>
            </a:r>
            <a:endParaRPr lang="es-ES" i="1" baseline="-25000" dirty="0" smtClean="0"/>
          </a:p>
          <a:p>
            <a:pPr marL="0" indent="0" algn="ctr">
              <a:buNone/>
            </a:pPr>
            <a:endParaRPr lang="es-ES" i="1" dirty="0" smtClean="0"/>
          </a:p>
          <a:p>
            <a:pPr marL="0" indent="0">
              <a:buNone/>
            </a:pPr>
            <a:r>
              <a:rPr lang="es-ES" i="1" dirty="0" smtClean="0"/>
              <a:t> </a:t>
            </a:r>
            <a:r>
              <a:rPr lang="es-ES" i="1" dirty="0" err="1" smtClean="0"/>
              <a:t>P</a:t>
            </a:r>
            <a:r>
              <a:rPr lang="es-ES" i="1" baseline="-25000" dirty="0" err="1" smtClean="0"/>
              <a:t>líq</a:t>
            </a:r>
            <a:r>
              <a:rPr lang="es-ES" i="1" dirty="0" smtClean="0"/>
              <a:t> + P</a:t>
            </a:r>
            <a:r>
              <a:rPr lang="es-ES" i="1" baseline="-25000" dirty="0" smtClean="0"/>
              <a:t>c</a:t>
            </a:r>
            <a:r>
              <a:rPr lang="es-ES" i="1" dirty="0" smtClean="0"/>
              <a:t> = </a:t>
            </a:r>
            <a:r>
              <a:rPr lang="es-ES" i="1" dirty="0" err="1" smtClean="0"/>
              <a:t>E</a:t>
            </a:r>
            <a:r>
              <a:rPr lang="es-ES" i="1" baseline="-25000" dirty="0" err="1" smtClean="0"/>
              <a:t>a</a:t>
            </a:r>
            <a:r>
              <a:rPr lang="es-ES" i="1" dirty="0"/>
              <a:t> </a:t>
            </a:r>
            <a:r>
              <a:rPr lang="es-ES" i="1" dirty="0" smtClean="0"/>
              <a:t>= </a:t>
            </a:r>
            <a:r>
              <a:rPr lang="es-ES" i="1" dirty="0" smtClean="0">
                <a:latin typeface="Symbol" pitchFamily="18" charset="2"/>
              </a:rPr>
              <a:t>g </a:t>
            </a:r>
            <a:r>
              <a:rPr lang="es-ES" i="1" baseline="-25000" dirty="0" smtClean="0"/>
              <a:t>mar</a:t>
            </a:r>
            <a:r>
              <a:rPr lang="es-ES" i="1" dirty="0" smtClean="0"/>
              <a:t>· </a:t>
            </a:r>
            <a:r>
              <a:rPr lang="es-ES" i="1" dirty="0" err="1" smtClean="0"/>
              <a:t>Vc</a:t>
            </a:r>
            <a:r>
              <a:rPr lang="es-ES" i="1" dirty="0" smtClean="0"/>
              <a:t>     </a:t>
            </a:r>
            <a:r>
              <a:rPr lang="es-ES" i="1" dirty="0" smtClean="0">
                <a:sym typeface="Wingdings" pitchFamily="2" charset="2"/>
              </a:rPr>
              <a:t>  </a:t>
            </a:r>
            <a:r>
              <a:rPr lang="es-ES" i="1" dirty="0" err="1" smtClean="0">
                <a:sym typeface="Wingdings" pitchFamily="2" charset="2"/>
              </a:rPr>
              <a:t>Vc</a:t>
            </a:r>
            <a:r>
              <a:rPr lang="es-ES" i="1" dirty="0" smtClean="0">
                <a:sym typeface="Wingdings" pitchFamily="2" charset="2"/>
              </a:rPr>
              <a:t> =8135,52 m</a:t>
            </a:r>
            <a:r>
              <a:rPr lang="es-ES" i="1" baseline="30000" dirty="0" smtClean="0">
                <a:sym typeface="Wingdings" pitchFamily="2" charset="2"/>
              </a:rPr>
              <a:t>3</a:t>
            </a:r>
            <a:endParaRPr lang="es-ES" baseline="30000" dirty="0" smtClean="0"/>
          </a:p>
          <a:p>
            <a:pPr marL="0" indent="0">
              <a:buNone/>
            </a:pPr>
            <a:endParaRPr lang="es-ES" sz="2800" b="0" i="1" dirty="0" smtClean="0">
              <a:latin typeface="Cambria Math"/>
            </a:endParaRPr>
          </a:p>
          <a:p>
            <a:pPr marL="0" indent="0">
              <a:buNone/>
            </a:pPr>
            <a:r>
              <a:rPr lang="es-ES" sz="2800" i="1" dirty="0" err="1" smtClean="0">
                <a:latin typeface="Cambria Math"/>
              </a:rPr>
              <a:t>Vc</a:t>
            </a:r>
            <a:r>
              <a:rPr lang="es-ES" sz="2800" i="1" dirty="0" smtClean="0">
                <a:latin typeface="Cambria Math"/>
              </a:rPr>
              <a:t> = 33,75·19,60· h   </a:t>
            </a:r>
            <a:r>
              <a:rPr lang="es-ES" sz="2800" i="1" dirty="0" smtClean="0">
                <a:latin typeface="Cambria Math"/>
                <a:sym typeface="Wingdings" pitchFamily="2" charset="2"/>
              </a:rPr>
              <a:t>  	</a:t>
            </a:r>
            <a:r>
              <a:rPr lang="es-ES" sz="2800" b="1" i="1" dirty="0" smtClean="0">
                <a:solidFill>
                  <a:schemeClr val="bg1"/>
                </a:solidFill>
                <a:latin typeface="Cambria Math"/>
                <a:sym typeface="Wingdings" pitchFamily="2" charset="2"/>
              </a:rPr>
              <a:t>h=12,299 m</a:t>
            </a:r>
          </a:p>
          <a:p>
            <a:pPr marL="457200" indent="-457200">
              <a:buFont typeface="Wingdings" pitchFamily="2" charset="2"/>
              <a:buChar char="ü"/>
            </a:pPr>
            <a:endParaRPr lang="es-ES" sz="2800" b="1" i="1" dirty="0" smtClean="0">
              <a:latin typeface="Cambria Math"/>
            </a:endParaRPr>
          </a:p>
          <a:p>
            <a:pPr marL="457200" indent="-457200">
              <a:buFont typeface="Wingdings" pitchFamily="2" charset="2"/>
              <a:buChar char="ü"/>
            </a:pPr>
            <a:r>
              <a:rPr lang="es-ES" b="1" i="1" dirty="0" smtClean="0">
                <a:latin typeface="Cambria Math"/>
              </a:rPr>
              <a:t>h&lt; H</a:t>
            </a:r>
            <a:endParaRPr lang="es-ES" sz="2800" b="1" i="1" dirty="0" smtClean="0">
              <a:latin typeface="Cambria Math"/>
            </a:endParaRPr>
          </a:p>
        </p:txBody>
      </p:sp>
      <p:pic>
        <p:nvPicPr>
          <p:cNvPr id="4" name="3 Marcador de contenido"/>
          <p:cNvPicPr>
            <a:picLocks noChangeAspect="1"/>
          </p:cNvPicPr>
          <p:nvPr/>
        </p:nvPicPr>
        <p:blipFill rotWithShape="1">
          <a:blip r:embed="rId2" cstate="print">
            <a:extLst>
              <a:ext uri="{28A0092B-C50C-407E-A947-70E740481C1C}">
                <a14:useLocalDpi xmlns:a14="http://schemas.microsoft.com/office/drawing/2010/main" val="0"/>
              </a:ext>
            </a:extLst>
          </a:blip>
          <a:srcRect b="55864"/>
          <a:stretch/>
        </p:blipFill>
        <p:spPr>
          <a:xfrm>
            <a:off x="2987824" y="4573395"/>
            <a:ext cx="4289192" cy="1997569"/>
          </a:xfrm>
          <a:prstGeom prst="rect">
            <a:avLst/>
          </a:prstGeom>
        </p:spPr>
      </p:pic>
    </p:spTree>
    <p:extLst>
      <p:ext uri="{BB962C8B-B14F-4D97-AF65-F5344CB8AC3E}">
        <p14:creationId xmlns:p14="http://schemas.microsoft.com/office/powerpoint/2010/main" val="38537725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556</TotalTime>
  <Words>1122</Words>
  <Application>Microsoft Office PowerPoint</Application>
  <PresentationFormat>Presentación en pantalla (4:3)</PresentationFormat>
  <Paragraphs>129</Paragraphs>
  <Slides>19</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19</vt:i4>
      </vt:variant>
    </vt:vector>
  </HeadingPairs>
  <TitlesOfParts>
    <vt:vector size="28" baseType="lpstr">
      <vt:lpstr>Calibri</vt:lpstr>
      <vt:lpstr>Cambria Math</vt:lpstr>
      <vt:lpstr>Courier New</vt:lpstr>
      <vt:lpstr>Georgia</vt:lpstr>
      <vt:lpstr>Symbol</vt:lpstr>
      <vt:lpstr>Trebuchet MS</vt:lpstr>
      <vt:lpstr>Wingdings</vt:lpstr>
      <vt:lpstr>Wingdings 2</vt:lpstr>
      <vt:lpstr>Urbano</vt:lpstr>
      <vt:lpstr>TRASLADO DE CAJONES PORTUARIOS</vt:lpstr>
      <vt:lpstr>PROBLEMA: TRANSPORTE CAJONES PORTUARIOS</vt:lpstr>
      <vt:lpstr>DIMENSIONES DEL CAJÓN</vt:lpstr>
      <vt:lpstr>A. Se rellena el cajón con 6m</vt:lpstr>
      <vt:lpstr>A. Se rellena el cajón con 6m</vt:lpstr>
      <vt:lpstr>A. Se rellena el cajón con 6m</vt:lpstr>
      <vt:lpstr>A. Se rellena el cajón con 6m</vt:lpstr>
      <vt:lpstr>A. Se rellena el cajón con 6m</vt:lpstr>
      <vt:lpstr>A. Se rellena el cajón con 6m</vt:lpstr>
      <vt:lpstr>A. Se rellena el cajón con 6m</vt:lpstr>
      <vt:lpstr>A. Se rellena el cajón con 6m</vt:lpstr>
      <vt:lpstr>A. Se rellena el cajón con 6m</vt:lpstr>
      <vt:lpstr>B. Profundidad x a la que comienza a hundirse</vt:lpstr>
      <vt:lpstr>B. Profundidad x, a la que comienza a hundirse</vt:lpstr>
      <vt:lpstr>B. Profundidad x, se hunde</vt:lpstr>
      <vt:lpstr>C. Condiciones de transporte óptimas</vt:lpstr>
      <vt:lpstr>C. Condiciones de transporte óptimas</vt:lpstr>
      <vt:lpstr>D. Consideraciones finales</vt:lpstr>
      <vt:lpstr>D. Consideraciones finales</vt:lpstr>
    </vt:vector>
  </TitlesOfParts>
  <Company>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Pablo Cánovas</dc:creator>
  <cp:lastModifiedBy>Jaime Garcia Palacio</cp:lastModifiedBy>
  <cp:revision>43</cp:revision>
  <dcterms:created xsi:type="dcterms:W3CDTF">2012-12-29T17:30:02Z</dcterms:created>
  <dcterms:modified xsi:type="dcterms:W3CDTF">2016-07-19T14:55:09Z</dcterms:modified>
</cp:coreProperties>
</file>